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0413"/>
  </p:normalViewPr>
  <p:slideViewPr>
    <p:cSldViewPr snapToGrid="0" snapToObjects="1">
      <p:cViewPr varScale="1">
        <p:scale>
          <a:sx n="110" d="100"/>
          <a:sy n="110" d="100"/>
        </p:scale>
        <p:origin x="-3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-36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74EB7-87D6-F648-877A-F424E68F92DF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B9F02-3007-274A-893F-EFAF51D96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9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48 semester </a:t>
            </a:r>
            <a:r>
              <a:rPr lang="en-US" dirty="0"/>
              <a:t>units</a:t>
            </a:r>
          </a:p>
          <a:p>
            <a:r>
              <a:rPr lang="en-US" dirty="0"/>
              <a:t>9 units UD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Disciplinary </a:t>
            </a:r>
            <a:r>
              <a:rPr lang="en-US" dirty="0" smtClean="0"/>
              <a:t>emphasis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B9F02-3007-274A-893F-EFAF51D96C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9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42 units</a:t>
            </a:r>
          </a:p>
          <a:p>
            <a:r>
              <a:rPr lang="en-US" dirty="0"/>
              <a:t>6 units </a:t>
            </a:r>
            <a:r>
              <a:rPr lang="en-US" dirty="0" smtClean="0"/>
              <a:t>UD</a:t>
            </a:r>
          </a:p>
          <a:p>
            <a:r>
              <a:rPr lang="en-US" dirty="0" smtClean="0"/>
              <a:t>Interdisciplinary</a:t>
            </a:r>
            <a:r>
              <a:rPr lang="en-US" baseline="0" dirty="0" smtClean="0"/>
              <a:t> emphasis</a:t>
            </a:r>
          </a:p>
          <a:p>
            <a:r>
              <a:rPr lang="en-US" baseline="0" dirty="0" smtClean="0"/>
              <a:t>*Source:  GE Task Force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B9F02-3007-274A-893F-EFAF51D96CA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0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B9F02-3007-274A-893F-EFAF51D96CA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6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AB5889-6365-DF4D-BEFD-FC71484CC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3D81FC9-3A1C-E44D-A9D8-1E451FA4C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5B7A7C-447E-814B-9D28-A8A402EB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A8DA7E-2B78-824A-BA8F-303C57F3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89964-400F-3141-AE51-38E990F6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3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EA9C30-45F4-0649-AEED-9EB925AD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4F83771-9492-4F44-858B-781C53F9B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E1FC56-06F5-C341-A5A1-D26393A1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11D2D7-E0C0-7946-BD91-95F2C556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D1C076-4F4B-EB4D-AD68-ABD59AD8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AD4382E-CED4-EC40-855C-BD061490E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5A337BC-9F5E-3342-A2BC-2839F488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ECFDE6-3B50-FA46-8894-24C444B5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E080DF-7D20-F14E-BCCE-A61BD28F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2B208-FEE4-4646-AA7C-EFAFDA01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4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37B567-C2CA-CC48-B108-BFF9A8CAB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679AB5-EFC8-B04E-9F31-10A998137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304A69-8645-FE4D-8243-3C99FDB0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93EB66-B7AB-B542-8B0B-737C2958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433B22-B6E7-934D-BD95-9C04A00B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3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9D19A-94B9-1A4C-89B6-59DA96E0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0C8FDA6-96B2-BF4E-80C4-0A5A4B8A6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4C8632-0258-2543-8C99-6286D78B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765ADB-0E72-FD42-9474-F0FEAB81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5A9B5C-49D5-8B40-B384-19CEC609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8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B009B0-1B4C-F143-9316-2E889955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FAF83A-999C-3041-95F2-6A4C870CE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31C946-5665-2B47-A172-845C5FFB6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E3F4488-C043-D04E-9490-F160CAA6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902234-ACFB-E045-B526-7C8E2224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8DFD30-3AEA-0345-8AC1-B063B100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7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2B0A25-534A-F346-B625-4E73C39E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BCBCA4-5856-9B42-AA4A-022233335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33A452B-7893-6740-84F1-F18A1AD82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CF911A-634D-8842-BB32-641DF1772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833678-2656-A842-8723-35E726F6A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607820-514D-A048-B784-83BA8C0F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7DD125A-85D9-6741-817F-D2DC9E9B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91ACB6E-1DD8-9E4F-BD3C-BABFD966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5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E5AC9E-2B3D-F94C-A529-51A75200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5B8ABAA-05DF-984E-BC42-D4A72F3E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3FE9FB0-4C1D-0449-84FF-6AA931D3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0C7539-6CE8-9245-BAE4-987D7FAE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C1195C0-ECAA-8C4C-91C9-D26F5F70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113CE6D-7FD5-0345-8569-EA862499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C9C5B-535C-8E43-9D59-1AE0F152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43A2C4-AC8B-084D-AE06-05CEEEF7C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F7002D-ECD6-3B48-BE14-447E5FB8E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1EA43B-B6E9-4E43-BE6A-4CFECE793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D2E262-D7D7-DA47-979F-1E077D71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0C8BF2-3804-D645-BBB0-B3CAE9E0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188708-25D9-964F-B8F5-63DB7735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2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8428D1-C311-C54F-8C02-AD2662DE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66D7DA6-4F7B-C441-8FBF-412517659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33BF15F-B2FA-7940-8F70-A51F7101F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AFBB5A-4192-064C-83E9-42946016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FE6858-575B-8140-8F01-7CC747E8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1E65F2-E50F-2845-8299-EC8E3E40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9347863-CDB5-4044-8DAC-69434C3E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75D631-01C0-9446-B438-31982E9F8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36418E-BA35-CE40-B1AC-6C3BD8EBD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6E18-78E9-E442-9109-824A45B5187A}" type="datetimeFigureOut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839A05-C951-904C-A4F2-A2D626C39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035BA2-E468-E646-AFE7-DB15B8C0D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62C8-78D4-3548-84E4-871BE15C1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0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2.calstate.edu/csu-system/faculty-staff/academic-sen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A85767-91F4-864B-9784-6F09CBEE7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 </a:t>
            </a:r>
            <a:r>
              <a:rPr lang="en-US" dirty="0"/>
              <a:t>Task Force </a:t>
            </a:r>
            <a:r>
              <a:rPr lang="en-US" dirty="0" smtClean="0"/>
              <a:t>Report</a:t>
            </a:r>
            <a:br>
              <a:rPr lang="en-US" dirty="0" smtClean="0"/>
            </a:br>
            <a:r>
              <a:rPr lang="en-US" sz="4400" dirty="0" smtClean="0"/>
              <a:t>Update and Next Steps 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E7C71BC-9E77-7A4C-B273-687D43F7D9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Academic Affairs Council 4.9.19</a:t>
            </a:r>
          </a:p>
        </p:txBody>
      </p:sp>
    </p:spTree>
    <p:extLst>
      <p:ext uri="{BB962C8B-B14F-4D97-AF65-F5344CB8AC3E}">
        <p14:creationId xmlns:p14="http://schemas.microsoft.com/office/powerpoint/2010/main" val="299179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0CA8ADED-4C93-1643-B8B1-12C74AF6C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09311"/>
              </p:ext>
            </p:extLst>
          </p:nvPr>
        </p:nvGraphicFramePr>
        <p:xfrm>
          <a:off x="873303" y="1048439"/>
          <a:ext cx="1695236" cy="4540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236">
                  <a:extLst>
                    <a:ext uri="{9D8B030D-6E8A-4147-A177-3AD203B41FA5}">
                      <a16:colId xmlns="" xmlns:a16="http://schemas.microsoft.com/office/drawing/2014/main" val="552138210"/>
                    </a:ext>
                  </a:extLst>
                </a:gridCol>
              </a:tblGrid>
              <a:tr h="479386">
                <a:tc>
                  <a:txBody>
                    <a:bodyPr/>
                    <a:lstStyle/>
                    <a:p>
                      <a:r>
                        <a:rPr lang="en-US" sz="1600" dirty="0"/>
                        <a:t>Area A</a:t>
                      </a:r>
                    </a:p>
                    <a:p>
                      <a:r>
                        <a:rPr lang="en-US" sz="1600" dirty="0"/>
                        <a:t>English Language Communication and Critical Thinking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5666544"/>
                  </a:ext>
                </a:extLst>
              </a:tr>
              <a:tr h="3230063">
                <a:tc>
                  <a:txBody>
                    <a:bodyPr/>
                    <a:lstStyle/>
                    <a:p>
                      <a:r>
                        <a:rPr lang="en-US" sz="1200" dirty="0"/>
                        <a:t>9 semester units</a:t>
                      </a:r>
                    </a:p>
                    <a:p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A1 Oral Communication (3)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A2 Written Communication (3)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A3 Critical Thinking (3)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15598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9139825-28D0-2340-99AD-969C62F35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925146"/>
              </p:ext>
            </p:extLst>
          </p:nvPr>
        </p:nvGraphicFramePr>
        <p:xfrm>
          <a:off x="2712377" y="1048440"/>
          <a:ext cx="1756880" cy="45407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6880">
                  <a:extLst>
                    <a:ext uri="{9D8B030D-6E8A-4147-A177-3AD203B41FA5}">
                      <a16:colId xmlns="" xmlns:a16="http://schemas.microsoft.com/office/drawing/2014/main" val="4275529000"/>
                    </a:ext>
                  </a:extLst>
                </a:gridCol>
              </a:tblGrid>
              <a:tr h="1332344">
                <a:tc>
                  <a:txBody>
                    <a:bodyPr/>
                    <a:lstStyle/>
                    <a:p>
                      <a:r>
                        <a:rPr lang="en-US" sz="1600" dirty="0"/>
                        <a:t>Area B</a:t>
                      </a:r>
                    </a:p>
                    <a:p>
                      <a:r>
                        <a:rPr lang="en-US" sz="1600" dirty="0"/>
                        <a:t>Scientific Inquiry and Quantitative Reasoning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2865716"/>
                  </a:ext>
                </a:extLst>
              </a:tr>
              <a:tr h="32083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semester </a:t>
                      </a:r>
                      <a:r>
                        <a:rPr lang="en-US" sz="1200" dirty="0" smtClean="0"/>
                        <a:t>units: 3 in each sub area,</a:t>
                      </a:r>
                      <a:r>
                        <a:rPr lang="en-US" sz="1200" baseline="0" dirty="0" smtClean="0"/>
                        <a:t> 3 </a:t>
                      </a:r>
                      <a:r>
                        <a:rPr lang="en-US" sz="1200" dirty="0" smtClean="0"/>
                        <a:t>units UD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B1 Physical Science (3 units)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B2 Life Science (3)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B3 Lab (1 unit, may be required with B1 or B2, embedded, additional unit, separate course)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B4 Math/QR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30476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4CFCEC7-309E-6C4D-B017-F44311575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60311"/>
              </p:ext>
            </p:extLst>
          </p:nvPr>
        </p:nvGraphicFramePr>
        <p:xfrm>
          <a:off x="4623371" y="1048440"/>
          <a:ext cx="1746604" cy="454070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46604">
                  <a:extLst>
                    <a:ext uri="{9D8B030D-6E8A-4147-A177-3AD203B41FA5}">
                      <a16:colId xmlns="" xmlns:a16="http://schemas.microsoft.com/office/drawing/2014/main" val="4246473782"/>
                    </a:ext>
                  </a:extLst>
                </a:gridCol>
              </a:tblGrid>
              <a:tr h="1325822">
                <a:tc>
                  <a:txBody>
                    <a:bodyPr/>
                    <a:lstStyle/>
                    <a:p>
                      <a:r>
                        <a:rPr lang="en-US" sz="1600" dirty="0"/>
                        <a:t>Area C</a:t>
                      </a:r>
                    </a:p>
                    <a:p>
                      <a:r>
                        <a:rPr lang="en-US" sz="1600" dirty="0"/>
                        <a:t>Arts and Humanities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5504490"/>
                  </a:ext>
                </a:extLst>
              </a:tr>
              <a:tr h="3214880">
                <a:tc>
                  <a:txBody>
                    <a:bodyPr/>
                    <a:lstStyle/>
                    <a:p>
                      <a:r>
                        <a:rPr lang="en-US" sz="1200" dirty="0"/>
                        <a:t>12 semester </a:t>
                      </a:r>
                      <a:r>
                        <a:rPr lang="en-US" sz="1200" dirty="0" smtClean="0"/>
                        <a:t>units: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at </a:t>
                      </a:r>
                      <a:r>
                        <a:rPr lang="en-US" sz="1200" dirty="0"/>
                        <a:t>least one course in each of 2 </a:t>
                      </a:r>
                      <a:r>
                        <a:rPr lang="en-US" sz="1200" dirty="0" smtClean="0"/>
                        <a:t>subareas,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3 </a:t>
                      </a:r>
                      <a:r>
                        <a:rPr lang="en-US" sz="1200" dirty="0"/>
                        <a:t>units UD</a:t>
                      </a:r>
                    </a:p>
                    <a:p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C1 Arts:  Cinema, Dance, Music, Theater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C2 Humanities: Literature, Philosophy, Languages Other than English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226914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9DC5A3B2-CB50-6B47-8AC9-8347090F8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95338"/>
              </p:ext>
            </p:extLst>
          </p:nvPr>
        </p:nvGraphicFramePr>
        <p:xfrm>
          <a:off x="6513816" y="1048439"/>
          <a:ext cx="1756877" cy="454070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56877">
                  <a:extLst>
                    <a:ext uri="{9D8B030D-6E8A-4147-A177-3AD203B41FA5}">
                      <a16:colId xmlns="" xmlns:a16="http://schemas.microsoft.com/office/drawing/2014/main" val="291681540"/>
                    </a:ext>
                  </a:extLst>
                </a:gridCol>
              </a:tblGrid>
              <a:tr h="1318492">
                <a:tc>
                  <a:txBody>
                    <a:bodyPr/>
                    <a:lstStyle/>
                    <a:p>
                      <a:r>
                        <a:rPr lang="en-US" sz="1600" dirty="0"/>
                        <a:t>Area D</a:t>
                      </a:r>
                    </a:p>
                    <a:p>
                      <a:r>
                        <a:rPr lang="en-US" sz="1600" dirty="0"/>
                        <a:t>Social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9150213"/>
                  </a:ext>
                </a:extLst>
              </a:tr>
              <a:tr h="3222211">
                <a:tc>
                  <a:txBody>
                    <a:bodyPr/>
                    <a:lstStyle/>
                    <a:p>
                      <a:r>
                        <a:rPr lang="en-US" sz="1200" dirty="0"/>
                        <a:t>12 semester </a:t>
                      </a:r>
                      <a:r>
                        <a:rPr lang="en-US" sz="1200" dirty="0" smtClean="0"/>
                        <a:t>units: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at least 2 courses in 2 different </a:t>
                      </a:r>
                      <a:r>
                        <a:rPr lang="en-US" sz="1200" dirty="0" smtClean="0"/>
                        <a:t>disciplines,  </a:t>
                      </a:r>
                      <a:r>
                        <a:rPr lang="en-US" sz="1200" dirty="0"/>
                        <a:t>3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units UD;</a:t>
                      </a:r>
                    </a:p>
                    <a:p>
                      <a:endParaRPr lang="en-US" sz="12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30968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93D4F1C-51CB-4B41-8007-4C2B7D859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22974"/>
              </p:ext>
            </p:extLst>
          </p:nvPr>
        </p:nvGraphicFramePr>
        <p:xfrm>
          <a:off x="8414534" y="1048436"/>
          <a:ext cx="1756877" cy="45407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6877">
                  <a:extLst>
                    <a:ext uri="{9D8B030D-6E8A-4147-A177-3AD203B41FA5}">
                      <a16:colId xmlns="" xmlns:a16="http://schemas.microsoft.com/office/drawing/2014/main" val="770620489"/>
                    </a:ext>
                  </a:extLst>
                </a:gridCol>
              </a:tblGrid>
              <a:tr h="1355486">
                <a:tc>
                  <a:txBody>
                    <a:bodyPr/>
                    <a:lstStyle/>
                    <a:p>
                      <a:r>
                        <a:rPr lang="en-US" sz="1600" dirty="0"/>
                        <a:t>Area E </a:t>
                      </a:r>
                    </a:p>
                    <a:p>
                      <a:r>
                        <a:rPr lang="en-US" sz="1600" dirty="0"/>
                        <a:t>Lifelong Learning &amp; Self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3282431"/>
                  </a:ext>
                </a:extLst>
              </a:tr>
              <a:tr h="3185220">
                <a:tc>
                  <a:txBody>
                    <a:bodyPr/>
                    <a:lstStyle/>
                    <a:p>
                      <a:r>
                        <a:rPr lang="en-US" sz="1200" dirty="0"/>
                        <a:t>3 semester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965173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F5B2920-EEEC-DE4D-94BA-83444BCC4A79}"/>
              </a:ext>
            </a:extLst>
          </p:cNvPr>
          <p:cNvSpPr txBox="1"/>
          <p:nvPr/>
        </p:nvSpPr>
        <p:spPr>
          <a:xfrm>
            <a:off x="873303" y="472611"/>
            <a:ext cx="9298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CSU GE under EO 1100R</a:t>
            </a:r>
          </a:p>
        </p:txBody>
      </p:sp>
    </p:spTree>
    <p:extLst>
      <p:ext uri="{BB962C8B-B14F-4D97-AF65-F5344CB8AC3E}">
        <p14:creationId xmlns:p14="http://schemas.microsoft.com/office/powerpoint/2010/main" val="42009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8image660234880">
            <a:extLst>
              <a:ext uri="{FF2B5EF4-FFF2-40B4-BE49-F238E27FC236}">
                <a16:creationId xmlns="" xmlns:a16="http://schemas.microsoft.com/office/drawing/2014/main" id="{D267BD9A-B276-0949-8FD0-0E452E8F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478" y="1179852"/>
            <a:ext cx="8928243" cy="513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28C2C97-2BDC-504A-8AD2-AD91824A2430}"/>
              </a:ext>
            </a:extLst>
          </p:cNvPr>
          <p:cNvSpPr txBox="1"/>
          <p:nvPr/>
        </p:nvSpPr>
        <p:spPr>
          <a:xfrm>
            <a:off x="1479479" y="595901"/>
            <a:ext cx="892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CSU GE under GE Task Force Recommendations (if all accepted</a:t>
            </a:r>
            <a:r>
              <a:rPr lang="en-US" b="1" dirty="0" smtClean="0"/>
              <a:t>)*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728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511DA2-A7B5-8445-AD97-B976D53220B5}"/>
              </a:ext>
            </a:extLst>
          </p:cNvPr>
          <p:cNvSpPr txBox="1"/>
          <p:nvPr/>
        </p:nvSpPr>
        <p:spPr>
          <a:xfrm>
            <a:off x="1142389" y="230802"/>
            <a:ext cx="10048126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Structural Changes to EO 1100R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Reduces total units from 48 to 42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Scaffolding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Brings CSU graduation requirements into GE (AI)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Recommendation for AI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Highlights from discussion in GE Task Force Report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Coherence and meaning to GE through conceptual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Maximizes campus autonomy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interdisciplinary </a:t>
            </a:r>
            <a:r>
              <a:rPr lang="en-US" dirty="0" smtClean="0"/>
              <a:t>emphasis </a:t>
            </a:r>
            <a:r>
              <a:rPr lang="en-US" dirty="0"/>
              <a:t>contrasted with EO 1100R disciplinary </a:t>
            </a:r>
            <a:r>
              <a:rPr lang="en-US" dirty="0" smtClean="0"/>
              <a:t>emphasis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Eliminates double counting (intention here at issue)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Maintains UD 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Starting point for discussion</a:t>
            </a:r>
          </a:p>
          <a:p>
            <a:endParaRPr lang="en-US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074D6FA-B292-A24D-9677-54622B042384}"/>
              </a:ext>
            </a:extLst>
          </p:cNvPr>
          <p:cNvSpPr txBox="1"/>
          <p:nvPr/>
        </p:nvSpPr>
        <p:spPr>
          <a:xfrm>
            <a:off x="1001486" y="173389"/>
            <a:ext cx="1026522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GETF Process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Task F</a:t>
            </a:r>
            <a:r>
              <a:rPr lang="en-US" dirty="0" smtClean="0"/>
              <a:t>orce created </a:t>
            </a:r>
            <a:r>
              <a:rPr lang="en-US" dirty="0"/>
              <a:t>under AS-3271-16/AA (Rev) Establishment of an Academic Senate CSU (ASCSU) Task Force to Study General Education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Membership 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Met </a:t>
            </a:r>
            <a:r>
              <a:rPr lang="en-US" dirty="0"/>
              <a:t>for almost two years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eetings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Consultation (meetings, report)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Report </a:t>
            </a:r>
            <a:r>
              <a:rPr lang="en-US" dirty="0"/>
              <a:t>starting point for discussion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Report released into post EO 1100R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Concerns About Process</a:t>
            </a:r>
            <a:r>
              <a:rPr lang="en-US" b="1" dirty="0"/>
              <a:t>/Report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Timing</a:t>
            </a:r>
            <a:r>
              <a:rPr lang="en-US" b="1" dirty="0"/>
              <a:t>			</a:t>
            </a:r>
            <a:r>
              <a:rPr lang="en-US" dirty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Transparency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Meetings</a:t>
            </a:r>
            <a:r>
              <a:rPr lang="en-US" dirty="0"/>
              <a:t>				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Consultation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AI changes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Double Counting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Effect on programs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Role of disciplines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Lack of evidence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9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FC6FFDD-874C-C847-B107-091287C61737}"/>
              </a:ext>
            </a:extLst>
          </p:cNvPr>
          <p:cNvSpPr txBox="1"/>
          <p:nvPr/>
        </p:nvSpPr>
        <p:spPr>
          <a:xfrm>
            <a:off x="1023256" y="478971"/>
            <a:ext cx="1052648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Next Steps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first reading resolutions for May Plenary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Each </a:t>
            </a:r>
            <a:r>
              <a:rPr lang="en-US" dirty="0" smtClean="0"/>
              <a:t>goes in a </a:t>
            </a:r>
            <a:r>
              <a:rPr lang="en-US" dirty="0"/>
              <a:t>different direction, but both are based on the principle that faculty control the curriculum, and a</a:t>
            </a:r>
            <a:r>
              <a:rPr lang="en-US" dirty="0" smtClean="0"/>
              <a:t>s </a:t>
            </a:r>
            <a:r>
              <a:rPr lang="en-US" dirty="0"/>
              <a:t>the voice of the faculty in systemwide curricular issues the ASCSU is the </a:t>
            </a:r>
            <a:r>
              <a:rPr lang="en-US" i="1" dirty="0"/>
              <a:t>only</a:t>
            </a:r>
            <a:r>
              <a:rPr lang="en-US" dirty="0"/>
              <a:t> body that should make recommendations, if any, for changes in CSU GE.</a:t>
            </a:r>
          </a:p>
          <a:p>
            <a:pPr lvl="1"/>
            <a:r>
              <a:rPr lang="en-US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Senate will decide what direction to take at our May plenary.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 the meantime, we are now accepting electronic feedback via a link on the ASCSU </a:t>
            </a:r>
            <a:r>
              <a:rPr lang="en-US" dirty="0" smtClean="0"/>
              <a:t>homepage </a:t>
            </a:r>
            <a:r>
              <a:rPr lang="en-US" dirty="0"/>
              <a:t>at: </a:t>
            </a:r>
            <a:r>
              <a:rPr lang="en-US" dirty="0">
                <a:hlinkClick r:id="rId2"/>
              </a:rPr>
              <a:t>https://www2.calstate.edu/csu-system/faculty-staff/academic-</a:t>
            </a:r>
            <a:r>
              <a:rPr lang="en-US" dirty="0" smtClean="0">
                <a:hlinkClick r:id="rId2"/>
              </a:rPr>
              <a:t>senate</a:t>
            </a:r>
            <a:r>
              <a:rPr lang="en-US" dirty="0" smtClean="0"/>
              <a:t> (On the Resolutions/Reports tab look for the “Feedback:  General Education Task Force Report” link in red)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feedback will be </a:t>
            </a:r>
            <a:r>
              <a:rPr lang="en-US" dirty="0" smtClean="0"/>
              <a:t>public (use the link on the Feedback page).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496</Words>
  <Application>Microsoft Macintosh PowerPoint</Application>
  <PresentationFormat>Custom</PresentationFormat>
  <Paragraphs>106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 Task Force Report Update and Next Steps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Task Force Report</dc:title>
  <dc:creator>Microsoft Office User</dc:creator>
  <cp:lastModifiedBy>Catherine Nelson</cp:lastModifiedBy>
  <cp:revision>35</cp:revision>
  <cp:lastPrinted>2019-04-08T23:47:02Z</cp:lastPrinted>
  <dcterms:created xsi:type="dcterms:W3CDTF">2019-04-08T21:32:02Z</dcterms:created>
  <dcterms:modified xsi:type="dcterms:W3CDTF">2019-04-09T17:16:05Z</dcterms:modified>
</cp:coreProperties>
</file>