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</p:sldMasterIdLst>
  <p:notesMasterIdLst>
    <p:notesMasterId r:id="rId17"/>
  </p:notesMasterIdLst>
  <p:sldIdLst>
    <p:sldId id="256" r:id="rId3"/>
    <p:sldId id="282" r:id="rId4"/>
    <p:sldId id="285" r:id="rId5"/>
    <p:sldId id="286" r:id="rId6"/>
    <p:sldId id="293" r:id="rId7"/>
    <p:sldId id="287" r:id="rId8"/>
    <p:sldId id="288" r:id="rId9"/>
    <p:sldId id="289" r:id="rId10"/>
    <p:sldId id="290" r:id="rId11"/>
    <p:sldId id="297" r:id="rId12"/>
    <p:sldId id="291" r:id="rId13"/>
    <p:sldId id="292" r:id="rId14"/>
    <p:sldId id="295" r:id="rId15"/>
    <p:sldId id="296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9">
          <p15:clr>
            <a:srgbClr val="A4A3A4"/>
          </p15:clr>
        </p15:guide>
        <p15:guide id="2" orient="horz" pos="460">
          <p15:clr>
            <a:srgbClr val="A4A3A4"/>
          </p15:clr>
        </p15:guide>
        <p15:guide id="3" orient="horz" pos="2785">
          <p15:clr>
            <a:srgbClr val="A4A3A4"/>
          </p15:clr>
        </p15:guide>
        <p15:guide id="4" pos="1340">
          <p15:clr>
            <a:srgbClr val="A4A3A4"/>
          </p15:clr>
        </p15:guide>
        <p15:guide id="5" pos="3369">
          <p15:clr>
            <a:srgbClr val="A4A3A4"/>
          </p15:clr>
        </p15:guide>
        <p15:guide id="6" pos="845">
          <p15:clr>
            <a:srgbClr val="A4A3A4"/>
          </p15:clr>
        </p15:guide>
        <p15:guide id="7" pos="138">
          <p15:clr>
            <a:srgbClr val="A4A3A4"/>
          </p15:clr>
        </p15:guide>
        <p15:guide id="8" pos="53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F0926"/>
    <a:srgbClr val="0099A8"/>
    <a:srgbClr val="E5673E"/>
    <a:srgbClr val="C41230"/>
    <a:srgbClr val="8F9697"/>
    <a:srgbClr val="C1C7C7"/>
    <a:srgbClr val="C7CDCD"/>
    <a:srgbClr val="B5BDBE"/>
    <a:srgbClr val="C0C1BF"/>
    <a:srgbClr val="B2B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95206" autoAdjust="0"/>
  </p:normalViewPr>
  <p:slideViewPr>
    <p:cSldViewPr snapToGrid="0" snapToObjects="1" showGuides="1">
      <p:cViewPr varScale="1">
        <p:scale>
          <a:sx n="166" d="100"/>
          <a:sy n="166" d="100"/>
        </p:scale>
        <p:origin x="1008" y="184"/>
      </p:cViewPr>
      <p:guideLst>
        <p:guide orient="horz" pos="3079"/>
        <p:guide orient="horz" pos="460"/>
        <p:guide orient="horz" pos="2785"/>
        <p:guide pos="1340"/>
        <p:guide pos="3369"/>
        <p:guide pos="845"/>
        <p:guide pos="138"/>
        <p:guide pos="53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54045-55D0-E84A-B217-EC7E98DC647E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CB5F0-FC19-FF4D-A868-CC1930062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James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CB5F0-FC19-FF4D-A868-CC19300622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81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907" y="621009"/>
            <a:ext cx="7614093" cy="797278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250" y="1725661"/>
            <a:ext cx="6503987" cy="413456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3200" b="1" spc="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127250" y="2239763"/>
            <a:ext cx="6503987" cy="4134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ts val="2200"/>
              </a:lnSpc>
              <a:spcBef>
                <a:spcPts val="400"/>
              </a:spcBef>
              <a:buClr>
                <a:srgbClr val="C41230"/>
              </a:buClr>
              <a:buFont typeface="Arial"/>
              <a:buChar char="•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0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46224" y="0"/>
            <a:ext cx="7597775" cy="5143500"/>
          </a:xfrm>
          <a:prstGeom prst="rect">
            <a:avLst/>
          </a:prstGeom>
          <a:solidFill>
            <a:srgbClr val="C41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ITS logo 4c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3" y="4500953"/>
            <a:ext cx="1176629" cy="4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0" y="-4925"/>
            <a:ext cx="1546220" cy="5159711"/>
          </a:xfrm>
          <a:prstGeom prst="rect">
            <a:avLst/>
          </a:prstGeom>
          <a:solidFill>
            <a:srgbClr val="C41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ITS-bug-re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89" y="167590"/>
            <a:ext cx="232497" cy="23249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2142858" y="4825278"/>
            <a:ext cx="4756277" cy="1720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" b="0" i="0" dirty="0">
                <a:solidFill>
                  <a:schemeClr val="bg1"/>
                </a:solidFill>
                <a:latin typeface="Helvetica Light"/>
                <a:cs typeface="Helvetica Light"/>
              </a:rPr>
              <a:t>Canvas Pilot Presentation</a:t>
            </a:r>
          </a:p>
        </p:txBody>
      </p:sp>
      <p:pic>
        <p:nvPicPr>
          <p:cNvPr id="10" name="Picture 9" descr="ITS-logo-4c_k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4" y="4458227"/>
            <a:ext cx="1370472" cy="49066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619815" y="4819622"/>
            <a:ext cx="951098" cy="1720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>
              <a:lnSpc>
                <a:spcPct val="80000"/>
              </a:lnSpc>
              <a:spcAft>
                <a:spcPts val="1200"/>
              </a:spcAft>
            </a:pPr>
            <a:r>
              <a:rPr lang="en-US" sz="600" b="0" i="0" dirty="0">
                <a:solidFill>
                  <a:schemeClr val="bg1"/>
                </a:solidFill>
                <a:latin typeface="Helvetica Light"/>
                <a:cs typeface="Helvetica Light"/>
              </a:rPr>
              <a:t>Date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27250" y="4785216"/>
            <a:ext cx="6443663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11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rgbClr val="C41230"/>
          </a:solidFill>
          <a:latin typeface="Helvetica Neue Light"/>
          <a:ea typeface="+mn-ea"/>
          <a:cs typeface="Helvetica Neue Light"/>
        </a:defRPr>
      </a:lvl1pPr>
      <a:lvl2pPr marL="684213" indent="-227013" algn="l" defTabSz="457200" rtl="0" eaLnBrk="1" latinLnBrk="0" hangingPunct="1">
        <a:lnSpc>
          <a:spcPts val="2400"/>
        </a:lnSpc>
        <a:spcBef>
          <a:spcPts val="400"/>
        </a:spcBef>
        <a:buClr>
          <a:srgbClr val="C41230"/>
        </a:buClr>
        <a:buFont typeface="Arial"/>
        <a:buChar char="•"/>
        <a:defRPr sz="1800" b="0" i="0" kern="1200">
          <a:solidFill>
            <a:srgbClr val="8F9697"/>
          </a:solidFill>
          <a:latin typeface="Helvetica Neue Light"/>
          <a:ea typeface="+mn-ea"/>
          <a:cs typeface="Helvetica Neue Light"/>
        </a:defRPr>
      </a:lvl2pPr>
      <a:lvl3pPr marL="1085850" indent="-171450" algn="l" defTabSz="457200" rtl="0" eaLnBrk="1" latinLnBrk="0" hangingPunct="1">
        <a:spcBef>
          <a:spcPct val="20000"/>
        </a:spcBef>
        <a:buFont typeface="Lucida Grande"/>
        <a:buChar char="-"/>
        <a:defRPr sz="1400" b="0" i="0" kern="1200">
          <a:solidFill>
            <a:srgbClr val="8F9697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SDSUCanvasPilot" TargetMode="External"/><Relationship Id="rId2" Type="http://schemas.openxmlformats.org/officeDocument/2006/relationships/hyperlink" Target="http://its.sdsu.edu/canvas-pilo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9332" y="497673"/>
            <a:ext cx="7574668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940"/>
              </a:lnSpc>
              <a:spcAft>
                <a:spcPts val="4800"/>
              </a:spcAft>
            </a:pPr>
            <a:r>
              <a:rPr lang="en-US" sz="3600" dirty="0">
                <a:solidFill>
                  <a:schemeClr val="bg1"/>
                </a:solidFill>
                <a:latin typeface="45 Helvetica Light"/>
                <a:cs typeface="45 Helvetica Light"/>
              </a:rPr>
              <a:t>What's this I hear about a Learning Management System (LMS) reevaluation? </a:t>
            </a:r>
          </a:p>
          <a:p>
            <a:pPr algn="ctr">
              <a:lnSpc>
                <a:spcPts val="4940"/>
              </a:lnSpc>
              <a:spcAft>
                <a:spcPts val="4800"/>
              </a:spcAft>
            </a:pPr>
            <a:r>
              <a:rPr lang="en-US" sz="3600" dirty="0">
                <a:solidFill>
                  <a:schemeClr val="bg1"/>
                </a:solidFill>
                <a:latin typeface="45 Helvetica Light"/>
                <a:cs typeface="45 Helvetica Light"/>
              </a:rPr>
              <a:t>University Senate Presentation</a:t>
            </a:r>
          </a:p>
        </p:txBody>
      </p:sp>
      <p:pic>
        <p:nvPicPr>
          <p:cNvPr id="3" name="Picture 2" descr="ITS logo 4c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3" y="4500953"/>
            <a:ext cx="1176629" cy="4268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9332" y="3925248"/>
            <a:ext cx="7557911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440"/>
              </a:lnSpc>
              <a:spcAft>
                <a:spcPts val="4800"/>
              </a:spcAft>
            </a:pPr>
            <a:r>
              <a:rPr lang="en-US" sz="2400" b="1" dirty="0">
                <a:solidFill>
                  <a:schemeClr val="bg1"/>
                </a:solidFill>
                <a:latin typeface="45 Helvetica Light"/>
                <a:cs typeface="45 Helvetica Light"/>
              </a:rPr>
              <a:t>April 3, 2018</a:t>
            </a:r>
          </a:p>
        </p:txBody>
      </p:sp>
    </p:spTree>
    <p:extLst>
      <p:ext uri="{BB962C8B-B14F-4D97-AF65-F5344CB8AC3E}">
        <p14:creationId xmlns:p14="http://schemas.microsoft.com/office/powerpoint/2010/main" val="170786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952D-4DEF-C847-A052-374DEA90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Decision-Making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F0D6-C564-EF43-A275-CD8BBC070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376" y="1538603"/>
            <a:ext cx="6880134" cy="413456"/>
          </a:xfrm>
        </p:spPr>
        <p:txBody>
          <a:bodyPr/>
          <a:lstStyle/>
          <a:p>
            <a:r>
              <a:rPr lang="en-US" b="0" dirty="0"/>
              <a:t>Determine evaluation criteria w/ feedback from Advisory Group</a:t>
            </a:r>
          </a:p>
          <a:p>
            <a:r>
              <a:rPr lang="en-US" b="0" dirty="0"/>
              <a:t>Conduct pilot testing to measure faculty and student perceptions</a:t>
            </a:r>
          </a:p>
          <a:p>
            <a:r>
              <a:rPr lang="en-US" b="0" dirty="0"/>
              <a:t>Make recommendation to Academic Affairs (Bb or Canvas)</a:t>
            </a:r>
          </a:p>
        </p:txBody>
      </p:sp>
    </p:spTree>
    <p:extLst>
      <p:ext uri="{BB962C8B-B14F-4D97-AF65-F5344CB8AC3E}">
        <p14:creationId xmlns:p14="http://schemas.microsoft.com/office/powerpoint/2010/main" val="12366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480F-F442-3F4E-98EC-BE0EA1E5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9B5EB9-E6DA-3B4C-97A5-16541118F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188" y="1418287"/>
            <a:ext cx="7271529" cy="33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5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480F-F442-3F4E-98EC-BE0EA1E5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D1327-554A-9B49-BFF6-6DDDF7583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21" y="1517141"/>
            <a:ext cx="7130664" cy="322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56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952D-4DEF-C847-A052-374DEA900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907" y="2252101"/>
            <a:ext cx="7614093" cy="797278"/>
          </a:xfrm>
        </p:spPr>
        <p:txBody>
          <a:bodyPr/>
          <a:lstStyle/>
          <a:p>
            <a:r>
              <a:rPr lang="en-US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85681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952D-4DEF-C847-A052-374DEA90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F0D6-C564-EF43-A275-CD8BBC070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376" y="1538603"/>
            <a:ext cx="6882127" cy="413456"/>
          </a:xfrm>
        </p:spPr>
        <p:txBody>
          <a:bodyPr/>
          <a:lstStyle/>
          <a:p>
            <a:r>
              <a:rPr lang="en-US" b="0" dirty="0"/>
              <a:t>To learn more, visit:</a:t>
            </a:r>
            <a:br>
              <a:rPr lang="en-US" b="0" dirty="0"/>
            </a:br>
            <a:r>
              <a:rPr lang="en-US" b="0" dirty="0">
                <a:hlinkClick r:id="rId2"/>
              </a:rPr>
              <a:t>its.sdsu.edu</a:t>
            </a:r>
            <a:r>
              <a:rPr lang="en-US" b="0">
                <a:hlinkClick r:id="rId2"/>
              </a:rPr>
              <a:t>/canvas</a:t>
            </a:r>
            <a:br>
              <a:rPr lang="en-US" b="0" dirty="0"/>
            </a:br>
            <a:endParaRPr lang="en-US" b="0" dirty="0"/>
          </a:p>
          <a:p>
            <a:r>
              <a:rPr lang="en-US" b="0" dirty="0"/>
              <a:t>To volunteer to participate in the Pilot, complete the form at:</a:t>
            </a:r>
            <a:br>
              <a:rPr lang="en-US" b="0" dirty="0"/>
            </a:br>
            <a:r>
              <a:rPr lang="en-US" b="0" dirty="0">
                <a:hlinkClick r:id="rId3"/>
              </a:rPr>
              <a:t>bit.ly/SDSUCanvasPilot</a:t>
            </a:r>
            <a:endParaRPr lang="en-US" b="0" dirty="0"/>
          </a:p>
          <a:p>
            <a:endParaRPr lang="en-US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C539D-472B-6D42-9920-FC22656507DE}"/>
              </a:ext>
            </a:extLst>
          </p:cNvPr>
          <p:cNvSpPr txBox="1"/>
          <p:nvPr/>
        </p:nvSpPr>
        <p:spPr>
          <a:xfrm>
            <a:off x="2006933" y="4804946"/>
            <a:ext cx="7421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 Due to limited capacity, form completion does not guarantee selection.</a:t>
            </a:r>
          </a:p>
        </p:txBody>
      </p:sp>
    </p:spTree>
    <p:extLst>
      <p:ext uri="{BB962C8B-B14F-4D97-AF65-F5344CB8AC3E}">
        <p14:creationId xmlns:p14="http://schemas.microsoft.com/office/powerpoint/2010/main" val="197283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952D-4DEF-C847-A052-374DEA90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F0D6-C564-EF43-A275-CD8BBC070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376" y="1538603"/>
            <a:ext cx="6503987" cy="413456"/>
          </a:xfrm>
        </p:spPr>
        <p:txBody>
          <a:bodyPr/>
          <a:lstStyle/>
          <a:p>
            <a:r>
              <a:rPr lang="en-US" b="0" dirty="0"/>
              <a:t>Describe the Canvas LMS pilot to begin in Fall 2018</a:t>
            </a:r>
          </a:p>
          <a:p>
            <a:r>
              <a:rPr lang="en-US" b="0" dirty="0"/>
              <a:t>Explain how to learn more and get involved in the evaluation</a:t>
            </a:r>
          </a:p>
          <a:p>
            <a:r>
              <a:rPr lang="en-US" b="0" dirty="0"/>
              <a:t>List unique features of Canvas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3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952D-4DEF-C847-A052-374DEA90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LMS?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F0D6-C564-EF43-A275-CD8BBC070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376" y="1538603"/>
            <a:ext cx="6872371" cy="413456"/>
          </a:xfrm>
        </p:spPr>
        <p:txBody>
          <a:bodyPr/>
          <a:lstStyle/>
          <a:p>
            <a:r>
              <a:rPr lang="en-US" b="0" dirty="0"/>
              <a:t>Expiring Blackboard contract</a:t>
            </a:r>
          </a:p>
          <a:p>
            <a:r>
              <a:rPr lang="en-US" b="0" dirty="0"/>
              <a:t>Recent trends in LMS market</a:t>
            </a:r>
          </a:p>
          <a:p>
            <a:r>
              <a:rPr lang="en-US" b="0" dirty="0"/>
              <a:t>CSU Master Enabling Agreement</a:t>
            </a:r>
          </a:p>
          <a:p>
            <a:r>
              <a:rPr lang="en-US" b="0" dirty="0"/>
              <a:t>Change is inevitable…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8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952D-4DEF-C847-A052-374DEA90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Canvas?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F0D6-C564-EF43-A275-CD8BBC070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376" y="1538603"/>
            <a:ext cx="6872371" cy="413456"/>
          </a:xfrm>
        </p:spPr>
        <p:txBody>
          <a:bodyPr/>
          <a:lstStyle/>
          <a:p>
            <a:r>
              <a:rPr lang="en-US" b="0" dirty="0"/>
              <a:t>Mobile-friendly</a:t>
            </a:r>
          </a:p>
          <a:p>
            <a:r>
              <a:rPr lang="en-US" b="0" dirty="0"/>
              <a:t>Ease-of-use</a:t>
            </a:r>
          </a:p>
          <a:p>
            <a:r>
              <a:rPr lang="en-US" b="0" dirty="0"/>
              <a:t>App Centre</a:t>
            </a:r>
          </a:p>
          <a:p>
            <a:r>
              <a:rPr lang="en-US" b="0" dirty="0"/>
              <a:t>Features &amp; tools:</a:t>
            </a:r>
          </a:p>
          <a:p>
            <a:pPr lvl="1"/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SpeedGrader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automated tasks, video integration, custom notifications, analytics, works on any device</a:t>
            </a:r>
          </a:p>
        </p:txBody>
      </p:sp>
    </p:spTree>
    <p:extLst>
      <p:ext uri="{BB962C8B-B14F-4D97-AF65-F5344CB8AC3E}">
        <p14:creationId xmlns:p14="http://schemas.microsoft.com/office/powerpoint/2010/main" val="237618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FD3A1-A5D4-CF49-A892-821893FD2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19" y="772485"/>
            <a:ext cx="6801267" cy="367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5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952D-4DEF-C847-A052-374DEA90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 in 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F0D6-C564-EF43-A275-CD8BBC070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376" y="1538603"/>
            <a:ext cx="7137066" cy="413456"/>
          </a:xfrm>
        </p:spPr>
        <p:txBody>
          <a:bodyPr/>
          <a:lstStyle/>
          <a:p>
            <a:r>
              <a:rPr lang="en-US" b="0" dirty="0"/>
              <a:t>California Community Colleges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Adopted by the entire system as official LMS</a:t>
            </a:r>
          </a:p>
          <a:p>
            <a:r>
              <a:rPr lang="en-US" b="0" dirty="0"/>
              <a:t>California State Universities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Five campuses have adopted; many pilots underway</a:t>
            </a:r>
          </a:p>
          <a:p>
            <a:r>
              <a:rPr lang="en-US" b="0" dirty="0"/>
              <a:t>University of California System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but three campuses have made the transition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01F25-31FE-E34E-BE08-A4A1BE89FE27}"/>
              </a:ext>
            </a:extLst>
          </p:cNvPr>
          <p:cNvSpPr txBox="1"/>
          <p:nvPr/>
        </p:nvSpPr>
        <p:spPr>
          <a:xfrm>
            <a:off x="2006934" y="4804946"/>
            <a:ext cx="6968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 Also recently adopted by the San Diego Unified School District (SDUSD) </a:t>
            </a:r>
          </a:p>
        </p:txBody>
      </p:sp>
    </p:spTree>
    <p:extLst>
      <p:ext uri="{BB962C8B-B14F-4D97-AF65-F5344CB8AC3E}">
        <p14:creationId xmlns:p14="http://schemas.microsoft.com/office/powerpoint/2010/main" val="222717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952D-4DEF-C847-A052-374DEA90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F0D6-C564-EF43-A275-CD8BBC070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376" y="1538603"/>
            <a:ext cx="7137066" cy="413456"/>
          </a:xfrm>
        </p:spPr>
        <p:txBody>
          <a:bodyPr/>
          <a:lstStyle/>
          <a:p>
            <a:r>
              <a:rPr lang="en-US" b="0" dirty="0"/>
              <a:t>Sponsor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Dr. James Frazee, Senior Academic Technology Officer</a:t>
            </a:r>
          </a:p>
          <a:p>
            <a:r>
              <a:rPr lang="en-US" b="0" dirty="0"/>
              <a:t>Advisory Group</a:t>
            </a:r>
          </a:p>
          <a:p>
            <a:r>
              <a:rPr lang="en-US" b="0" dirty="0"/>
              <a:t>Faculty Test Pilots</a:t>
            </a:r>
          </a:p>
        </p:txBody>
      </p:sp>
    </p:spTree>
    <p:extLst>
      <p:ext uri="{BB962C8B-B14F-4D97-AF65-F5344CB8AC3E}">
        <p14:creationId xmlns:p14="http://schemas.microsoft.com/office/powerpoint/2010/main" val="300339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480F-F442-3F4E-98EC-BE0EA1E5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189EB-F6AC-EF44-A8F4-FD07395DA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250" y="1725660"/>
            <a:ext cx="7016750" cy="436771"/>
          </a:xfrm>
        </p:spPr>
        <p:txBody>
          <a:bodyPr/>
          <a:lstStyle/>
          <a:p>
            <a:r>
              <a:rPr lang="en-US" b="0" dirty="0"/>
              <a:t>Faculty reps from each College</a:t>
            </a:r>
          </a:p>
          <a:p>
            <a:r>
              <a:rPr lang="en-US" b="0" dirty="0"/>
              <a:t>Students &amp; GAs/TAs</a:t>
            </a:r>
          </a:p>
          <a:p>
            <a:r>
              <a:rPr lang="en-US" b="0" dirty="0"/>
              <a:t>Administrators</a:t>
            </a:r>
          </a:p>
          <a:p>
            <a:r>
              <a:rPr lang="en-US" b="0" dirty="0"/>
              <a:t>Major Campus Stakeholders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ETS, CES, DAESA, SAAC, ITSO, Library HUB, Enrollment Services, Instructional Designers, etc.</a:t>
            </a:r>
          </a:p>
        </p:txBody>
      </p:sp>
    </p:spTree>
    <p:extLst>
      <p:ext uri="{BB962C8B-B14F-4D97-AF65-F5344CB8AC3E}">
        <p14:creationId xmlns:p14="http://schemas.microsoft.com/office/powerpoint/2010/main" val="317713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480F-F442-3F4E-98EC-BE0EA1E5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Test Pilots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189EB-F6AC-EF44-A8F4-FD07395DA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250" y="1725660"/>
            <a:ext cx="7016750" cy="436771"/>
          </a:xfrm>
        </p:spPr>
        <p:txBody>
          <a:bodyPr/>
          <a:lstStyle/>
          <a:p>
            <a:r>
              <a:rPr lang="en-US" b="0" dirty="0"/>
              <a:t>Each College represented</a:t>
            </a:r>
          </a:p>
          <a:p>
            <a:r>
              <a:rPr lang="en-US" b="0" dirty="0"/>
              <a:t>Archetypal courses / use cases</a:t>
            </a:r>
          </a:p>
          <a:p>
            <a:r>
              <a:rPr lang="en-US" b="0" dirty="0"/>
              <a:t>All modalities (Online, hybrid, F2F)</a:t>
            </a:r>
          </a:p>
          <a:p>
            <a:r>
              <a:rPr lang="en-US" b="0" dirty="0"/>
              <a:t>Diversity in technology utilized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68359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18353</TotalTime>
  <Words>283</Words>
  <Application>Microsoft Macintosh PowerPoint</Application>
  <PresentationFormat>On-screen Show (16:9)</PresentationFormat>
  <Paragraphs>56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45 Helvetica Light</vt:lpstr>
      <vt:lpstr>Arial</vt:lpstr>
      <vt:lpstr>Calibri</vt:lpstr>
      <vt:lpstr>Helvetica Light</vt:lpstr>
      <vt:lpstr>Helvetica Neue</vt:lpstr>
      <vt:lpstr>Helvetica Neue Light</vt:lpstr>
      <vt:lpstr>Lucida Grande</vt:lpstr>
      <vt:lpstr>Office Theme</vt:lpstr>
      <vt:lpstr>1_Custom Design</vt:lpstr>
      <vt:lpstr>PowerPoint Presentation</vt:lpstr>
      <vt:lpstr>Outcomes</vt:lpstr>
      <vt:lpstr>A New LMS?</vt:lpstr>
      <vt:lpstr>Why Canvas?</vt:lpstr>
      <vt:lpstr>PowerPoint Presentation</vt:lpstr>
      <vt:lpstr>Canvas in CA</vt:lpstr>
      <vt:lpstr>Campus Participation</vt:lpstr>
      <vt:lpstr>Advisory Group</vt:lpstr>
      <vt:lpstr>Faculty Test Pilots</vt:lpstr>
      <vt:lpstr>Decision-Making Process</vt:lpstr>
      <vt:lpstr>Timeline</vt:lpstr>
      <vt:lpstr>Timeline</vt:lpstr>
      <vt:lpstr>Questions &amp; Answers</vt:lpstr>
      <vt:lpstr>Next Steps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Lemp User</dc:creator>
  <cp:lastModifiedBy>Microsoft Office User</cp:lastModifiedBy>
  <cp:revision>206</cp:revision>
  <cp:lastPrinted>2015-11-17T20:42:06Z</cp:lastPrinted>
  <dcterms:created xsi:type="dcterms:W3CDTF">2015-07-30T15:53:33Z</dcterms:created>
  <dcterms:modified xsi:type="dcterms:W3CDTF">2018-04-04T17:11:15Z</dcterms:modified>
</cp:coreProperties>
</file>