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99" r:id="rId3"/>
    <p:sldId id="305" r:id="rId4"/>
    <p:sldId id="258" r:id="rId5"/>
    <p:sldId id="260" r:id="rId6"/>
    <p:sldId id="262" r:id="rId7"/>
    <p:sldId id="345" r:id="rId8"/>
    <p:sldId id="334" r:id="rId9"/>
    <p:sldId id="314" r:id="rId10"/>
    <p:sldId id="301" r:id="rId11"/>
    <p:sldId id="320" r:id="rId12"/>
    <p:sldId id="291" r:id="rId13"/>
    <p:sldId id="302" r:id="rId14"/>
    <p:sldId id="326" r:id="rId15"/>
    <p:sldId id="327" r:id="rId16"/>
    <p:sldId id="330" r:id="rId17"/>
    <p:sldId id="339" r:id="rId18"/>
    <p:sldId id="340" r:id="rId19"/>
    <p:sldId id="338" r:id="rId20"/>
    <p:sldId id="337" r:id="rId21"/>
    <p:sldId id="333" r:id="rId22"/>
    <p:sldId id="341" r:id="rId23"/>
    <p:sldId id="304" r:id="rId24"/>
    <p:sldId id="351" r:id="rId25"/>
    <p:sldId id="352" r:id="rId26"/>
    <p:sldId id="290" r:id="rId27"/>
    <p:sldId id="343" r:id="rId28"/>
    <p:sldId id="355" r:id="rId29"/>
    <p:sldId id="342" r:id="rId30"/>
    <p:sldId id="347" r:id="rId31"/>
    <p:sldId id="306" r:id="rId32"/>
    <p:sldId id="348" r:id="rId33"/>
    <p:sldId id="354" r:id="rId34"/>
    <p:sldId id="283" r:id="rId35"/>
    <p:sldId id="322" r:id="rId36"/>
    <p:sldId id="315" r:id="rId37"/>
    <p:sldId id="317" r:id="rId38"/>
    <p:sldId id="318" r:id="rId39"/>
    <p:sldId id="321" r:id="rId40"/>
    <p:sldId id="282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7" userDrawn="1">
          <p15:clr>
            <a:srgbClr val="A4A3A4"/>
          </p15:clr>
        </p15:guide>
        <p15:guide id="2" pos="2257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68976" autoAdjust="0"/>
  </p:normalViewPr>
  <p:slideViewPr>
    <p:cSldViewPr>
      <p:cViewPr varScale="1">
        <p:scale>
          <a:sx n="131" d="100"/>
          <a:sy n="131" d="100"/>
        </p:scale>
        <p:origin x="16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1776" y="72"/>
      </p:cViewPr>
      <p:guideLst>
        <p:guide orient="horz" pos="2977"/>
        <p:guide pos="2257"/>
        <p:guide orient="horz" pos="2928"/>
        <p:guide pos="2208"/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03E7A-1DE6-4DE6-A0F9-92A092AD06AF}" type="doc">
      <dgm:prSet loTypeId="urn:microsoft.com/office/officeart/2005/8/layout/default" loCatId="list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5737C52B-9487-46AB-A3A5-855D6D41A9F4}">
      <dgm:prSet phldrT="[Text]" custT="1"/>
      <dgm:spPr/>
      <dgm:t>
        <a:bodyPr/>
        <a:lstStyle/>
        <a:p>
          <a:pPr algn="ctr"/>
          <a:r>
            <a:rPr lang="en-US" sz="4000" i="0" dirty="0" smtClean="0"/>
            <a:t>Informed</a:t>
          </a:r>
          <a:r>
            <a:rPr lang="en-US" sz="3000" i="0" dirty="0" smtClean="0"/>
            <a:t> </a:t>
          </a:r>
        </a:p>
        <a:p>
          <a:pPr algn="ctr"/>
          <a:r>
            <a:rPr lang="en-US" sz="2800" i="0" dirty="0" smtClean="0"/>
            <a:t>by thorough          fact-finding</a:t>
          </a:r>
          <a:endParaRPr lang="en-US" sz="2600" i="0" dirty="0"/>
        </a:p>
      </dgm:t>
    </dgm:pt>
    <dgm:pt modelId="{848C272D-C42D-4B34-A228-3906FF9EB698}" type="parTrans" cxnId="{9D7E119E-F92B-4C04-9FFE-74709B67F9C3}">
      <dgm:prSet/>
      <dgm:spPr/>
      <dgm:t>
        <a:bodyPr/>
        <a:lstStyle/>
        <a:p>
          <a:pPr algn="ctr"/>
          <a:endParaRPr lang="en-US"/>
        </a:p>
      </dgm:t>
    </dgm:pt>
    <dgm:pt modelId="{C2154772-54A9-408D-95DA-B686158A9502}" type="sibTrans" cxnId="{9D7E119E-F92B-4C04-9FFE-74709B67F9C3}">
      <dgm:prSet/>
      <dgm:spPr/>
      <dgm:t>
        <a:bodyPr/>
        <a:lstStyle/>
        <a:p>
          <a:pPr algn="ctr"/>
          <a:endParaRPr lang="en-US"/>
        </a:p>
      </dgm:t>
    </dgm:pt>
    <dgm:pt modelId="{6BCCBF75-3AC8-46FF-88BF-767FF88404DA}">
      <dgm:prSet phldrT="[Text]" custT="1"/>
      <dgm:spPr/>
      <dgm:t>
        <a:bodyPr/>
        <a:lstStyle/>
        <a:p>
          <a:pPr algn="ctr"/>
          <a:r>
            <a:rPr lang="en-US" sz="4000" dirty="0" smtClean="0"/>
            <a:t>Deliberate </a:t>
          </a:r>
        </a:p>
        <a:p>
          <a:pPr algn="ctr"/>
          <a:r>
            <a:rPr lang="en-US" sz="2600" dirty="0" smtClean="0"/>
            <a:t>in meticulous, inclusive planning</a:t>
          </a:r>
        </a:p>
      </dgm:t>
    </dgm:pt>
    <dgm:pt modelId="{3B61FC4A-F837-4136-AE80-925B6763FB60}" type="parTrans" cxnId="{3B46A2AF-15CC-4E0D-860D-3A73AAA2D342}">
      <dgm:prSet/>
      <dgm:spPr/>
      <dgm:t>
        <a:bodyPr/>
        <a:lstStyle/>
        <a:p>
          <a:pPr algn="ctr"/>
          <a:endParaRPr lang="en-US"/>
        </a:p>
      </dgm:t>
    </dgm:pt>
    <dgm:pt modelId="{946A6239-1A00-4FAB-9D1B-C849FEA14857}" type="sibTrans" cxnId="{3B46A2AF-15CC-4E0D-860D-3A73AAA2D342}">
      <dgm:prSet/>
      <dgm:spPr/>
      <dgm:t>
        <a:bodyPr/>
        <a:lstStyle/>
        <a:p>
          <a:pPr algn="ctr"/>
          <a:endParaRPr lang="en-US"/>
        </a:p>
      </dgm:t>
    </dgm:pt>
    <dgm:pt modelId="{1B53BF15-59CD-4984-A53A-9294AB73D79F}">
      <dgm:prSet phldrT="[Text]" custT="1"/>
      <dgm:spPr/>
      <dgm:t>
        <a:bodyPr/>
        <a:lstStyle/>
        <a:p>
          <a:pPr algn="ctr"/>
          <a:r>
            <a:rPr lang="en-US" sz="4000" dirty="0" smtClean="0"/>
            <a:t>Timed </a:t>
          </a:r>
        </a:p>
        <a:p>
          <a:pPr algn="ctr"/>
          <a:r>
            <a:rPr lang="en-US" sz="2600" dirty="0" smtClean="0"/>
            <a:t>to allow for                   needed preparations</a:t>
          </a:r>
        </a:p>
      </dgm:t>
    </dgm:pt>
    <dgm:pt modelId="{3B55F80F-A698-4931-9CB5-6304EB6FC772}" type="parTrans" cxnId="{2264E101-4088-4429-990D-8E906D3AE089}">
      <dgm:prSet/>
      <dgm:spPr/>
      <dgm:t>
        <a:bodyPr/>
        <a:lstStyle/>
        <a:p>
          <a:pPr algn="ctr"/>
          <a:endParaRPr lang="en-US"/>
        </a:p>
      </dgm:t>
    </dgm:pt>
    <dgm:pt modelId="{46455D24-C2EB-4D06-8048-7597EE1B190E}" type="sibTrans" cxnId="{2264E101-4088-4429-990D-8E906D3AE089}">
      <dgm:prSet/>
      <dgm:spPr/>
      <dgm:t>
        <a:bodyPr/>
        <a:lstStyle/>
        <a:p>
          <a:pPr algn="ctr"/>
          <a:endParaRPr lang="en-US"/>
        </a:p>
      </dgm:t>
    </dgm:pt>
    <dgm:pt modelId="{CAF97C1A-249A-4E73-868A-48658D40A12B}" type="pres">
      <dgm:prSet presAssocID="{74903E7A-1DE6-4DE6-A0F9-92A092AD06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13B7D6-82AA-49A9-8866-C9BBE2ECF11A}" type="pres">
      <dgm:prSet presAssocID="{5737C52B-9487-46AB-A3A5-855D6D41A9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7C5C5-531F-4E82-8959-86A0F8ADBA8C}" type="pres">
      <dgm:prSet presAssocID="{C2154772-54A9-408D-95DA-B686158A9502}" presName="sibTrans" presStyleCnt="0"/>
      <dgm:spPr/>
      <dgm:t>
        <a:bodyPr/>
        <a:lstStyle/>
        <a:p>
          <a:endParaRPr lang="en-US"/>
        </a:p>
      </dgm:t>
    </dgm:pt>
    <dgm:pt modelId="{3055E26B-CB7C-4132-BD6A-8317274D184F}" type="pres">
      <dgm:prSet presAssocID="{6BCCBF75-3AC8-46FF-88BF-767FF88404D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55A40-A95E-4B92-922B-6E4FAEEBCF72}" type="pres">
      <dgm:prSet presAssocID="{946A6239-1A00-4FAB-9D1B-C849FEA14857}" presName="sibTrans" presStyleCnt="0"/>
      <dgm:spPr/>
      <dgm:t>
        <a:bodyPr/>
        <a:lstStyle/>
        <a:p>
          <a:endParaRPr lang="en-US"/>
        </a:p>
      </dgm:t>
    </dgm:pt>
    <dgm:pt modelId="{1F65E017-6594-44FE-8CD0-60902B211335}" type="pres">
      <dgm:prSet presAssocID="{1B53BF15-59CD-4984-A53A-9294AB73D79F}" presName="node" presStyleLbl="node1" presStyleIdx="2" presStyleCnt="3" custScaleX="126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46A2AF-15CC-4E0D-860D-3A73AAA2D342}" srcId="{74903E7A-1DE6-4DE6-A0F9-92A092AD06AF}" destId="{6BCCBF75-3AC8-46FF-88BF-767FF88404DA}" srcOrd="1" destOrd="0" parTransId="{3B61FC4A-F837-4136-AE80-925B6763FB60}" sibTransId="{946A6239-1A00-4FAB-9D1B-C849FEA14857}"/>
    <dgm:cxn modelId="{47E2C5BB-E37F-4347-A040-4DDBCA29741E}" type="presOf" srcId="{5737C52B-9487-46AB-A3A5-855D6D41A9F4}" destId="{F713B7D6-82AA-49A9-8866-C9BBE2ECF11A}" srcOrd="0" destOrd="0" presId="urn:microsoft.com/office/officeart/2005/8/layout/default"/>
    <dgm:cxn modelId="{890ED47D-A908-4844-94C9-49259BBDC92D}" type="presOf" srcId="{74903E7A-1DE6-4DE6-A0F9-92A092AD06AF}" destId="{CAF97C1A-249A-4E73-868A-48658D40A12B}" srcOrd="0" destOrd="0" presId="urn:microsoft.com/office/officeart/2005/8/layout/default"/>
    <dgm:cxn modelId="{9D7E119E-F92B-4C04-9FFE-74709B67F9C3}" srcId="{74903E7A-1DE6-4DE6-A0F9-92A092AD06AF}" destId="{5737C52B-9487-46AB-A3A5-855D6D41A9F4}" srcOrd="0" destOrd="0" parTransId="{848C272D-C42D-4B34-A228-3906FF9EB698}" sibTransId="{C2154772-54A9-408D-95DA-B686158A9502}"/>
    <dgm:cxn modelId="{2264E101-4088-4429-990D-8E906D3AE089}" srcId="{74903E7A-1DE6-4DE6-A0F9-92A092AD06AF}" destId="{1B53BF15-59CD-4984-A53A-9294AB73D79F}" srcOrd="2" destOrd="0" parTransId="{3B55F80F-A698-4931-9CB5-6304EB6FC772}" sibTransId="{46455D24-C2EB-4D06-8048-7597EE1B190E}"/>
    <dgm:cxn modelId="{5BB94136-7967-4661-829F-6B4D10DE9154}" type="presOf" srcId="{1B53BF15-59CD-4984-A53A-9294AB73D79F}" destId="{1F65E017-6594-44FE-8CD0-60902B211335}" srcOrd="0" destOrd="0" presId="urn:microsoft.com/office/officeart/2005/8/layout/default"/>
    <dgm:cxn modelId="{668F7565-CEE5-4644-9CA3-70178D6B52EE}" type="presOf" srcId="{6BCCBF75-3AC8-46FF-88BF-767FF88404DA}" destId="{3055E26B-CB7C-4132-BD6A-8317274D184F}" srcOrd="0" destOrd="0" presId="urn:microsoft.com/office/officeart/2005/8/layout/default"/>
    <dgm:cxn modelId="{D0E9861B-1109-49F2-84B0-9891AA733A0F}" type="presParOf" srcId="{CAF97C1A-249A-4E73-868A-48658D40A12B}" destId="{F713B7D6-82AA-49A9-8866-C9BBE2ECF11A}" srcOrd="0" destOrd="0" presId="urn:microsoft.com/office/officeart/2005/8/layout/default"/>
    <dgm:cxn modelId="{BC6E3876-5AE1-41D7-BC12-00DAA0333048}" type="presParOf" srcId="{CAF97C1A-249A-4E73-868A-48658D40A12B}" destId="{3F67C5C5-531F-4E82-8959-86A0F8ADBA8C}" srcOrd="1" destOrd="0" presId="urn:microsoft.com/office/officeart/2005/8/layout/default"/>
    <dgm:cxn modelId="{370D4261-40A3-462A-9CFC-C241EFB7D350}" type="presParOf" srcId="{CAF97C1A-249A-4E73-868A-48658D40A12B}" destId="{3055E26B-CB7C-4132-BD6A-8317274D184F}" srcOrd="2" destOrd="0" presId="urn:microsoft.com/office/officeart/2005/8/layout/default"/>
    <dgm:cxn modelId="{8023A164-EC68-4A8D-AF68-4405A4349EB6}" type="presParOf" srcId="{CAF97C1A-249A-4E73-868A-48658D40A12B}" destId="{ABC55A40-A95E-4B92-922B-6E4FAEEBCF72}" srcOrd="3" destOrd="0" presId="urn:microsoft.com/office/officeart/2005/8/layout/default"/>
    <dgm:cxn modelId="{DFADB7C1-F1E0-47C9-8618-0BE7766A39F1}" type="presParOf" srcId="{CAF97C1A-249A-4E73-868A-48658D40A12B}" destId="{1F65E017-6594-44FE-8CD0-60902B21133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F9387-0BAB-4F20-923E-B883C2DDCBF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9AE4B3-6434-4439-B923-AB1AE6F3636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Current </a:t>
          </a:r>
        </a:p>
        <a:p>
          <a:r>
            <a:rPr lang="en-US" dirty="0" smtClean="0"/>
            <a:t>Registration Timeline</a:t>
          </a:r>
          <a:endParaRPr lang="en-US" dirty="0"/>
        </a:p>
      </dgm:t>
    </dgm:pt>
    <dgm:pt modelId="{4E41D4D8-F832-4AFB-84D2-7B06FBAC2A96}" type="parTrans" cxnId="{FBA6F097-5D47-40E1-9F22-F734257EE0DE}">
      <dgm:prSet/>
      <dgm:spPr/>
      <dgm:t>
        <a:bodyPr/>
        <a:lstStyle/>
        <a:p>
          <a:endParaRPr lang="en-US"/>
        </a:p>
      </dgm:t>
    </dgm:pt>
    <dgm:pt modelId="{BEBB8075-7683-4DF4-BE99-8B20AB1D832D}" type="sibTrans" cxnId="{FBA6F097-5D47-40E1-9F22-F734257EE0DE}">
      <dgm:prSet/>
      <dgm:spPr/>
      <dgm:t>
        <a:bodyPr/>
        <a:lstStyle/>
        <a:p>
          <a:endParaRPr lang="en-US"/>
        </a:p>
      </dgm:t>
    </dgm:pt>
    <dgm:pt modelId="{867B78AA-FEA3-4F8A-B3D8-AD08BCC52D96}">
      <dgm:prSet phldrT="[Text]"/>
      <dgm:spPr/>
      <dgm:t>
        <a:bodyPr/>
        <a:lstStyle/>
        <a:p>
          <a:r>
            <a:rPr lang="en-US" dirty="0" smtClean="0"/>
            <a:t>Registration occurs after final grades are posted</a:t>
          </a:r>
          <a:endParaRPr lang="en-US" dirty="0"/>
        </a:p>
      </dgm:t>
    </dgm:pt>
    <dgm:pt modelId="{5166E837-6EDE-45E1-BBB4-62E055EE207E}" type="parTrans" cxnId="{31F38CED-14BE-4E0B-A81E-1BC78E2E51E2}">
      <dgm:prSet/>
      <dgm:spPr/>
      <dgm:t>
        <a:bodyPr/>
        <a:lstStyle/>
        <a:p>
          <a:endParaRPr lang="en-US"/>
        </a:p>
      </dgm:t>
    </dgm:pt>
    <dgm:pt modelId="{1DCF2003-0278-4286-9BC5-0EBAC29FF975}" type="sibTrans" cxnId="{31F38CED-14BE-4E0B-A81E-1BC78E2E51E2}">
      <dgm:prSet/>
      <dgm:spPr/>
      <dgm:t>
        <a:bodyPr/>
        <a:lstStyle/>
        <a:p>
          <a:endParaRPr lang="en-US"/>
        </a:p>
      </dgm:t>
    </dgm:pt>
    <dgm:pt modelId="{9291BC78-2660-4021-AF39-3FDDDCA786C6}">
      <dgm:prSet phldrT="[Text]"/>
      <dgm:spPr/>
      <dgm:t>
        <a:bodyPr/>
        <a:lstStyle/>
        <a:p>
          <a:r>
            <a:rPr lang="en-US" dirty="0" smtClean="0"/>
            <a:t>Student eligibility is automatically checked by the registration system</a:t>
          </a:r>
          <a:endParaRPr lang="en-US" dirty="0"/>
        </a:p>
      </dgm:t>
    </dgm:pt>
    <dgm:pt modelId="{9CAD2964-9CCB-43D3-8B30-CD9960DC705A}" type="parTrans" cxnId="{EAA431ED-B77D-4DB7-B53B-DB1A05C8167F}">
      <dgm:prSet/>
      <dgm:spPr/>
      <dgm:t>
        <a:bodyPr/>
        <a:lstStyle/>
        <a:p>
          <a:endParaRPr lang="en-US"/>
        </a:p>
      </dgm:t>
    </dgm:pt>
    <dgm:pt modelId="{B758BEC7-2A9C-4FF9-972D-B9F7E37993F8}" type="sibTrans" cxnId="{EAA431ED-B77D-4DB7-B53B-DB1A05C8167F}">
      <dgm:prSet/>
      <dgm:spPr/>
      <dgm:t>
        <a:bodyPr/>
        <a:lstStyle/>
        <a:p>
          <a:endParaRPr lang="en-US"/>
        </a:p>
      </dgm:t>
    </dgm:pt>
    <dgm:pt modelId="{CF2C9078-ADB5-4263-AD8F-D125C864AC5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New </a:t>
          </a:r>
        </a:p>
        <a:p>
          <a:r>
            <a:rPr lang="en-US" dirty="0" smtClean="0"/>
            <a:t>Registration Timeline</a:t>
          </a:r>
          <a:endParaRPr lang="en-US" dirty="0"/>
        </a:p>
      </dgm:t>
    </dgm:pt>
    <dgm:pt modelId="{49737B38-FDCA-4071-B6A1-40F392D04926}" type="parTrans" cxnId="{5434FEA8-C798-48A0-8C18-F1A435D182AA}">
      <dgm:prSet/>
      <dgm:spPr/>
      <dgm:t>
        <a:bodyPr/>
        <a:lstStyle/>
        <a:p>
          <a:endParaRPr lang="en-US"/>
        </a:p>
      </dgm:t>
    </dgm:pt>
    <dgm:pt modelId="{CD33B199-3B3A-4067-82F7-09FA71BDD380}" type="sibTrans" cxnId="{5434FEA8-C798-48A0-8C18-F1A435D182AA}">
      <dgm:prSet/>
      <dgm:spPr/>
      <dgm:t>
        <a:bodyPr/>
        <a:lstStyle/>
        <a:p>
          <a:endParaRPr lang="en-US"/>
        </a:p>
      </dgm:t>
    </dgm:pt>
    <dgm:pt modelId="{28F5EF95-B99F-4866-AFAB-66E025167EC1}">
      <dgm:prSet phldrT="[Text]"/>
      <dgm:spPr/>
      <dgm:t>
        <a:bodyPr/>
        <a:lstStyle/>
        <a:p>
          <a:r>
            <a:rPr lang="en-US" dirty="0" smtClean="0"/>
            <a:t>Registration occurs with prior semester in progress</a:t>
          </a:r>
          <a:endParaRPr lang="en-US" dirty="0"/>
        </a:p>
      </dgm:t>
    </dgm:pt>
    <dgm:pt modelId="{5F0AF30A-D6AC-445D-80E3-858F44EC6B95}" type="parTrans" cxnId="{8398522F-2640-49AC-894D-B6C08794E2EE}">
      <dgm:prSet/>
      <dgm:spPr/>
      <dgm:t>
        <a:bodyPr/>
        <a:lstStyle/>
        <a:p>
          <a:endParaRPr lang="en-US"/>
        </a:p>
      </dgm:t>
    </dgm:pt>
    <dgm:pt modelId="{078F62C5-727A-48BF-84EE-5AC772F14C11}" type="sibTrans" cxnId="{8398522F-2640-49AC-894D-B6C08794E2EE}">
      <dgm:prSet/>
      <dgm:spPr/>
      <dgm:t>
        <a:bodyPr/>
        <a:lstStyle/>
        <a:p>
          <a:endParaRPr lang="en-US"/>
        </a:p>
      </dgm:t>
    </dgm:pt>
    <dgm:pt modelId="{19B61A84-4803-41CB-85DB-16350B5DA002}">
      <dgm:prSet phldrT="[Text]"/>
      <dgm:spPr/>
      <dgm:t>
        <a:bodyPr/>
        <a:lstStyle/>
        <a:p>
          <a:r>
            <a:rPr lang="en-US" dirty="0" smtClean="0"/>
            <a:t>In some cases, student eligibility will not be known at time of registration</a:t>
          </a:r>
          <a:endParaRPr lang="en-US" dirty="0"/>
        </a:p>
      </dgm:t>
    </dgm:pt>
    <dgm:pt modelId="{5439F2EE-33B5-4621-8809-30268E718800}" type="parTrans" cxnId="{FCE681A9-F249-44A0-AD35-1C252546737C}">
      <dgm:prSet/>
      <dgm:spPr/>
      <dgm:t>
        <a:bodyPr/>
        <a:lstStyle/>
        <a:p>
          <a:endParaRPr lang="en-US"/>
        </a:p>
      </dgm:t>
    </dgm:pt>
    <dgm:pt modelId="{182B6A11-4065-44A2-8C5C-1934C7E42EF0}" type="sibTrans" cxnId="{FCE681A9-F249-44A0-AD35-1C252546737C}">
      <dgm:prSet/>
      <dgm:spPr/>
      <dgm:t>
        <a:bodyPr/>
        <a:lstStyle/>
        <a:p>
          <a:endParaRPr lang="en-US"/>
        </a:p>
      </dgm:t>
    </dgm:pt>
    <dgm:pt modelId="{1C5983A8-68C6-45B9-86C2-0ABA3A8574A3}">
      <dgm:prSet phldrT="[Text]"/>
      <dgm:spPr/>
      <dgm:t>
        <a:bodyPr/>
        <a:lstStyle/>
        <a:p>
          <a:r>
            <a:rPr lang="en-US" dirty="0" smtClean="0"/>
            <a:t>Ineligible students will be blocked from registering (depending upon department preferences)</a:t>
          </a:r>
          <a:endParaRPr lang="en-US" dirty="0"/>
        </a:p>
      </dgm:t>
    </dgm:pt>
    <dgm:pt modelId="{6C7E00A8-13C9-435D-AAE6-18E5ADF3C62E}" type="parTrans" cxnId="{ABC45071-F595-41AA-AFAF-5BB718307DAA}">
      <dgm:prSet/>
      <dgm:spPr/>
      <dgm:t>
        <a:bodyPr/>
        <a:lstStyle/>
        <a:p>
          <a:endParaRPr lang="en-US"/>
        </a:p>
      </dgm:t>
    </dgm:pt>
    <dgm:pt modelId="{9952FCC7-13C1-4AF7-826D-2FF73B8934A8}" type="sibTrans" cxnId="{ABC45071-F595-41AA-AFAF-5BB718307DAA}">
      <dgm:prSet/>
      <dgm:spPr/>
      <dgm:t>
        <a:bodyPr/>
        <a:lstStyle/>
        <a:p>
          <a:endParaRPr lang="en-US"/>
        </a:p>
      </dgm:t>
    </dgm:pt>
    <dgm:pt modelId="{DBFEBA74-741B-4DDF-B8FE-8A055127EC03}">
      <dgm:prSet phldrT="[Text]"/>
      <dgm:spPr/>
      <dgm:t>
        <a:bodyPr/>
        <a:lstStyle/>
        <a:p>
          <a:r>
            <a:rPr lang="en-US" dirty="0" smtClean="0"/>
            <a:t>Students will be allowed to register, and will be dropped after final grades are posted if eligibility has not been met</a:t>
          </a:r>
          <a:endParaRPr lang="en-US" dirty="0"/>
        </a:p>
      </dgm:t>
    </dgm:pt>
    <dgm:pt modelId="{0121322B-88F7-4263-AB6F-D53D9DEF4EEB}" type="parTrans" cxnId="{563D9558-3D5E-409C-AC70-4D22DFA78142}">
      <dgm:prSet/>
      <dgm:spPr/>
      <dgm:t>
        <a:bodyPr/>
        <a:lstStyle/>
        <a:p>
          <a:endParaRPr lang="en-US"/>
        </a:p>
      </dgm:t>
    </dgm:pt>
    <dgm:pt modelId="{D9A057FC-B136-466E-B80C-52ADBAAF8B11}" type="sibTrans" cxnId="{563D9558-3D5E-409C-AC70-4D22DFA78142}">
      <dgm:prSet/>
      <dgm:spPr/>
      <dgm:t>
        <a:bodyPr/>
        <a:lstStyle/>
        <a:p>
          <a:endParaRPr lang="en-US"/>
        </a:p>
      </dgm:t>
    </dgm:pt>
    <dgm:pt modelId="{D1D639C9-C228-4636-B6FE-D957FE8CF163}" type="pres">
      <dgm:prSet presAssocID="{EE3F9387-0BAB-4F20-923E-B883C2DDCB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C7C18D-CBEE-4D79-943A-117546E784D0}" type="pres">
      <dgm:prSet presAssocID="{499AE4B3-6434-4439-B923-AB1AE6F36362}" presName="root" presStyleCnt="0"/>
      <dgm:spPr/>
    </dgm:pt>
    <dgm:pt modelId="{453F16E2-70F9-42B5-A1C5-1C2D7621A9F9}" type="pres">
      <dgm:prSet presAssocID="{499AE4B3-6434-4439-B923-AB1AE6F36362}" presName="rootComposite" presStyleCnt="0"/>
      <dgm:spPr/>
    </dgm:pt>
    <dgm:pt modelId="{FEEE20E9-07BD-49B5-8AA7-B046040FBF59}" type="pres">
      <dgm:prSet presAssocID="{499AE4B3-6434-4439-B923-AB1AE6F36362}" presName="rootText" presStyleLbl="node1" presStyleIdx="0" presStyleCnt="2" custScaleX="178126"/>
      <dgm:spPr/>
      <dgm:t>
        <a:bodyPr/>
        <a:lstStyle/>
        <a:p>
          <a:endParaRPr lang="en-US"/>
        </a:p>
      </dgm:t>
    </dgm:pt>
    <dgm:pt modelId="{E4C9FA31-32D8-4A70-8025-EEFCDE8929F8}" type="pres">
      <dgm:prSet presAssocID="{499AE4B3-6434-4439-B923-AB1AE6F36362}" presName="rootConnector" presStyleLbl="node1" presStyleIdx="0" presStyleCnt="2"/>
      <dgm:spPr/>
      <dgm:t>
        <a:bodyPr/>
        <a:lstStyle/>
        <a:p>
          <a:endParaRPr lang="en-US"/>
        </a:p>
      </dgm:t>
    </dgm:pt>
    <dgm:pt modelId="{6E08C984-AEBB-490D-A870-29F870304B1F}" type="pres">
      <dgm:prSet presAssocID="{499AE4B3-6434-4439-B923-AB1AE6F36362}" presName="childShape" presStyleCnt="0"/>
      <dgm:spPr/>
    </dgm:pt>
    <dgm:pt modelId="{E4431A0F-7460-491B-95CE-C1D075858CBB}" type="pres">
      <dgm:prSet presAssocID="{5166E837-6EDE-45E1-BBB4-62E055EE207E}" presName="Name13" presStyleLbl="parChTrans1D2" presStyleIdx="0" presStyleCnt="6"/>
      <dgm:spPr/>
      <dgm:t>
        <a:bodyPr/>
        <a:lstStyle/>
        <a:p>
          <a:endParaRPr lang="en-US"/>
        </a:p>
      </dgm:t>
    </dgm:pt>
    <dgm:pt modelId="{4FFE7C6B-6513-4A01-A5AC-36CD195E84B3}" type="pres">
      <dgm:prSet presAssocID="{867B78AA-FEA3-4F8A-B3D8-AD08BCC52D96}" presName="childText" presStyleLbl="bgAcc1" presStyleIdx="0" presStyleCnt="6" custScaleX="155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46F5F-0291-41DA-8095-4BD742FDEC57}" type="pres">
      <dgm:prSet presAssocID="{9CAD2964-9CCB-43D3-8B30-CD9960DC705A}" presName="Name13" presStyleLbl="parChTrans1D2" presStyleIdx="1" presStyleCnt="6"/>
      <dgm:spPr/>
      <dgm:t>
        <a:bodyPr/>
        <a:lstStyle/>
        <a:p>
          <a:endParaRPr lang="en-US"/>
        </a:p>
      </dgm:t>
    </dgm:pt>
    <dgm:pt modelId="{099AAEB0-BD79-45E9-8324-A9C007BDB20E}" type="pres">
      <dgm:prSet presAssocID="{9291BC78-2660-4021-AF39-3FDDDCA786C6}" presName="childText" presStyleLbl="bgAcc1" presStyleIdx="1" presStyleCnt="6" custScaleX="155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0BAD5-5C53-4571-B524-FF9A7546EFE4}" type="pres">
      <dgm:prSet presAssocID="{6C7E00A8-13C9-435D-AAE6-18E5ADF3C62E}" presName="Name13" presStyleLbl="parChTrans1D2" presStyleIdx="2" presStyleCnt="6"/>
      <dgm:spPr/>
      <dgm:t>
        <a:bodyPr/>
        <a:lstStyle/>
        <a:p>
          <a:endParaRPr lang="en-US"/>
        </a:p>
      </dgm:t>
    </dgm:pt>
    <dgm:pt modelId="{0ADA8E49-DE63-4400-9370-41C249A2EF7F}" type="pres">
      <dgm:prSet presAssocID="{1C5983A8-68C6-45B9-86C2-0ABA3A8574A3}" presName="childText" presStyleLbl="bgAcc1" presStyleIdx="2" presStyleCnt="6" custScaleX="155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978A5-D67D-4BDB-AA28-5022545906A8}" type="pres">
      <dgm:prSet presAssocID="{CF2C9078-ADB5-4263-AD8F-D125C864AC58}" presName="root" presStyleCnt="0"/>
      <dgm:spPr/>
    </dgm:pt>
    <dgm:pt modelId="{A3F8008D-ACF6-4A4D-94AE-2C6F3AF28817}" type="pres">
      <dgm:prSet presAssocID="{CF2C9078-ADB5-4263-AD8F-D125C864AC58}" presName="rootComposite" presStyleCnt="0"/>
      <dgm:spPr/>
    </dgm:pt>
    <dgm:pt modelId="{D67C933C-8698-4472-83F4-5E90FA731581}" type="pres">
      <dgm:prSet presAssocID="{CF2C9078-ADB5-4263-AD8F-D125C864AC58}" presName="rootText" presStyleLbl="node1" presStyleIdx="1" presStyleCnt="2" custScaleX="178126"/>
      <dgm:spPr/>
      <dgm:t>
        <a:bodyPr/>
        <a:lstStyle/>
        <a:p>
          <a:endParaRPr lang="en-US"/>
        </a:p>
      </dgm:t>
    </dgm:pt>
    <dgm:pt modelId="{FBDCAB8F-A6DE-4FE2-B100-19564DBA8F3B}" type="pres">
      <dgm:prSet presAssocID="{CF2C9078-ADB5-4263-AD8F-D125C864AC58}" presName="rootConnector" presStyleLbl="node1" presStyleIdx="1" presStyleCnt="2"/>
      <dgm:spPr/>
      <dgm:t>
        <a:bodyPr/>
        <a:lstStyle/>
        <a:p>
          <a:endParaRPr lang="en-US"/>
        </a:p>
      </dgm:t>
    </dgm:pt>
    <dgm:pt modelId="{A0AC3DA0-9586-4C55-8816-E7DB207EBEC7}" type="pres">
      <dgm:prSet presAssocID="{CF2C9078-ADB5-4263-AD8F-D125C864AC58}" presName="childShape" presStyleCnt="0"/>
      <dgm:spPr/>
    </dgm:pt>
    <dgm:pt modelId="{91D8C3F3-8ED1-4B4E-AE62-E98F34B0BB55}" type="pres">
      <dgm:prSet presAssocID="{5F0AF30A-D6AC-445D-80E3-858F44EC6B95}" presName="Name13" presStyleLbl="parChTrans1D2" presStyleIdx="3" presStyleCnt="6"/>
      <dgm:spPr/>
      <dgm:t>
        <a:bodyPr/>
        <a:lstStyle/>
        <a:p>
          <a:endParaRPr lang="en-US"/>
        </a:p>
      </dgm:t>
    </dgm:pt>
    <dgm:pt modelId="{53F11EF9-3486-4B43-B1A3-EA258DF8624A}" type="pres">
      <dgm:prSet presAssocID="{28F5EF95-B99F-4866-AFAB-66E025167EC1}" presName="childText" presStyleLbl="bgAcc1" presStyleIdx="3" presStyleCnt="6" custScaleX="155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2BD8D-583F-4447-BB91-03308F1B3B4A}" type="pres">
      <dgm:prSet presAssocID="{5439F2EE-33B5-4621-8809-30268E718800}" presName="Name13" presStyleLbl="parChTrans1D2" presStyleIdx="4" presStyleCnt="6"/>
      <dgm:spPr/>
      <dgm:t>
        <a:bodyPr/>
        <a:lstStyle/>
        <a:p>
          <a:endParaRPr lang="en-US"/>
        </a:p>
      </dgm:t>
    </dgm:pt>
    <dgm:pt modelId="{70C92C3F-1483-4370-8F52-0904976EDB68}" type="pres">
      <dgm:prSet presAssocID="{19B61A84-4803-41CB-85DB-16350B5DA002}" presName="childText" presStyleLbl="bgAcc1" presStyleIdx="4" presStyleCnt="6" custScaleX="155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286AA-17E9-4057-A6D3-D973213C497C}" type="pres">
      <dgm:prSet presAssocID="{0121322B-88F7-4263-AB6F-D53D9DEF4EEB}" presName="Name13" presStyleLbl="parChTrans1D2" presStyleIdx="5" presStyleCnt="6"/>
      <dgm:spPr/>
      <dgm:t>
        <a:bodyPr/>
        <a:lstStyle/>
        <a:p>
          <a:endParaRPr lang="en-US"/>
        </a:p>
      </dgm:t>
    </dgm:pt>
    <dgm:pt modelId="{0162526A-5F81-4665-97FB-0AF88A024633}" type="pres">
      <dgm:prSet presAssocID="{DBFEBA74-741B-4DDF-B8FE-8A055127EC03}" presName="childText" presStyleLbl="bgAcc1" presStyleIdx="5" presStyleCnt="6" custScaleX="155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34FEA8-C798-48A0-8C18-F1A435D182AA}" srcId="{EE3F9387-0BAB-4F20-923E-B883C2DDCBFD}" destId="{CF2C9078-ADB5-4263-AD8F-D125C864AC58}" srcOrd="1" destOrd="0" parTransId="{49737B38-FDCA-4071-B6A1-40F392D04926}" sibTransId="{CD33B199-3B3A-4067-82F7-09FA71BDD380}"/>
    <dgm:cxn modelId="{ABC45071-F595-41AA-AFAF-5BB718307DAA}" srcId="{499AE4B3-6434-4439-B923-AB1AE6F36362}" destId="{1C5983A8-68C6-45B9-86C2-0ABA3A8574A3}" srcOrd="2" destOrd="0" parTransId="{6C7E00A8-13C9-435D-AAE6-18E5ADF3C62E}" sibTransId="{9952FCC7-13C1-4AF7-826D-2FF73B8934A8}"/>
    <dgm:cxn modelId="{FCE681A9-F249-44A0-AD35-1C252546737C}" srcId="{CF2C9078-ADB5-4263-AD8F-D125C864AC58}" destId="{19B61A84-4803-41CB-85DB-16350B5DA002}" srcOrd="1" destOrd="0" parTransId="{5439F2EE-33B5-4621-8809-30268E718800}" sibTransId="{182B6A11-4065-44A2-8C5C-1934C7E42EF0}"/>
    <dgm:cxn modelId="{EAA431ED-B77D-4DB7-B53B-DB1A05C8167F}" srcId="{499AE4B3-6434-4439-B923-AB1AE6F36362}" destId="{9291BC78-2660-4021-AF39-3FDDDCA786C6}" srcOrd="1" destOrd="0" parTransId="{9CAD2964-9CCB-43D3-8B30-CD9960DC705A}" sibTransId="{B758BEC7-2A9C-4FF9-972D-B9F7E37993F8}"/>
    <dgm:cxn modelId="{429B0B93-C1B0-4B62-9705-AEE4356DB1ED}" type="presOf" srcId="{5F0AF30A-D6AC-445D-80E3-858F44EC6B95}" destId="{91D8C3F3-8ED1-4B4E-AE62-E98F34B0BB55}" srcOrd="0" destOrd="0" presId="urn:microsoft.com/office/officeart/2005/8/layout/hierarchy3"/>
    <dgm:cxn modelId="{DB222B3B-A5EB-48D5-8B10-8CB865A66E6F}" type="presOf" srcId="{9CAD2964-9CCB-43D3-8B30-CD9960DC705A}" destId="{81046F5F-0291-41DA-8095-4BD742FDEC57}" srcOrd="0" destOrd="0" presId="urn:microsoft.com/office/officeart/2005/8/layout/hierarchy3"/>
    <dgm:cxn modelId="{313A408E-8DEF-4A1B-892E-E2BF4520A4FE}" type="presOf" srcId="{0121322B-88F7-4263-AB6F-D53D9DEF4EEB}" destId="{CCB286AA-17E9-4057-A6D3-D973213C497C}" srcOrd="0" destOrd="0" presId="urn:microsoft.com/office/officeart/2005/8/layout/hierarchy3"/>
    <dgm:cxn modelId="{CF841B9E-D24C-488D-B861-67B433B64C39}" type="presOf" srcId="{19B61A84-4803-41CB-85DB-16350B5DA002}" destId="{70C92C3F-1483-4370-8F52-0904976EDB68}" srcOrd="0" destOrd="0" presId="urn:microsoft.com/office/officeart/2005/8/layout/hierarchy3"/>
    <dgm:cxn modelId="{563D9558-3D5E-409C-AC70-4D22DFA78142}" srcId="{CF2C9078-ADB5-4263-AD8F-D125C864AC58}" destId="{DBFEBA74-741B-4DDF-B8FE-8A055127EC03}" srcOrd="2" destOrd="0" parTransId="{0121322B-88F7-4263-AB6F-D53D9DEF4EEB}" sibTransId="{D9A057FC-B136-466E-B80C-52ADBAAF8B11}"/>
    <dgm:cxn modelId="{65B100F0-D6DD-4920-91F1-2C9B300C63C1}" type="presOf" srcId="{1C5983A8-68C6-45B9-86C2-0ABA3A8574A3}" destId="{0ADA8E49-DE63-4400-9370-41C249A2EF7F}" srcOrd="0" destOrd="0" presId="urn:microsoft.com/office/officeart/2005/8/layout/hierarchy3"/>
    <dgm:cxn modelId="{E96F3EC6-6194-4D73-BE60-AA6662B0158A}" type="presOf" srcId="{DBFEBA74-741B-4DDF-B8FE-8A055127EC03}" destId="{0162526A-5F81-4665-97FB-0AF88A024633}" srcOrd="0" destOrd="0" presId="urn:microsoft.com/office/officeart/2005/8/layout/hierarchy3"/>
    <dgm:cxn modelId="{AE22C06B-CACF-4F8D-8BB7-98C853AB5AD2}" type="presOf" srcId="{5166E837-6EDE-45E1-BBB4-62E055EE207E}" destId="{E4431A0F-7460-491B-95CE-C1D075858CBB}" srcOrd="0" destOrd="0" presId="urn:microsoft.com/office/officeart/2005/8/layout/hierarchy3"/>
    <dgm:cxn modelId="{CE10F0DA-293E-46F0-A488-D1B15F2BE5C0}" type="presOf" srcId="{EE3F9387-0BAB-4F20-923E-B883C2DDCBFD}" destId="{D1D639C9-C228-4636-B6FE-D957FE8CF163}" srcOrd="0" destOrd="0" presId="urn:microsoft.com/office/officeart/2005/8/layout/hierarchy3"/>
    <dgm:cxn modelId="{798B1045-D231-406F-9025-FDB4656D3F7E}" type="presOf" srcId="{867B78AA-FEA3-4F8A-B3D8-AD08BCC52D96}" destId="{4FFE7C6B-6513-4A01-A5AC-36CD195E84B3}" srcOrd="0" destOrd="0" presId="urn:microsoft.com/office/officeart/2005/8/layout/hierarchy3"/>
    <dgm:cxn modelId="{8DDD17D2-9DD7-4432-89F3-521BE2132546}" type="presOf" srcId="{CF2C9078-ADB5-4263-AD8F-D125C864AC58}" destId="{D67C933C-8698-4472-83F4-5E90FA731581}" srcOrd="0" destOrd="0" presId="urn:microsoft.com/office/officeart/2005/8/layout/hierarchy3"/>
    <dgm:cxn modelId="{31F38CED-14BE-4E0B-A81E-1BC78E2E51E2}" srcId="{499AE4B3-6434-4439-B923-AB1AE6F36362}" destId="{867B78AA-FEA3-4F8A-B3D8-AD08BCC52D96}" srcOrd="0" destOrd="0" parTransId="{5166E837-6EDE-45E1-BBB4-62E055EE207E}" sibTransId="{1DCF2003-0278-4286-9BC5-0EBAC29FF975}"/>
    <dgm:cxn modelId="{FBA6F097-5D47-40E1-9F22-F734257EE0DE}" srcId="{EE3F9387-0BAB-4F20-923E-B883C2DDCBFD}" destId="{499AE4B3-6434-4439-B923-AB1AE6F36362}" srcOrd="0" destOrd="0" parTransId="{4E41D4D8-F832-4AFB-84D2-7B06FBAC2A96}" sibTransId="{BEBB8075-7683-4DF4-BE99-8B20AB1D832D}"/>
    <dgm:cxn modelId="{F461D788-2BB0-474D-B183-7FC522C4F821}" type="presOf" srcId="{499AE4B3-6434-4439-B923-AB1AE6F36362}" destId="{E4C9FA31-32D8-4A70-8025-EEFCDE8929F8}" srcOrd="1" destOrd="0" presId="urn:microsoft.com/office/officeart/2005/8/layout/hierarchy3"/>
    <dgm:cxn modelId="{09F18B8A-4102-4604-8BB4-E3847BB129D2}" type="presOf" srcId="{9291BC78-2660-4021-AF39-3FDDDCA786C6}" destId="{099AAEB0-BD79-45E9-8324-A9C007BDB20E}" srcOrd="0" destOrd="0" presId="urn:microsoft.com/office/officeart/2005/8/layout/hierarchy3"/>
    <dgm:cxn modelId="{B69362AE-1639-4943-8607-44598D71958C}" type="presOf" srcId="{28F5EF95-B99F-4866-AFAB-66E025167EC1}" destId="{53F11EF9-3486-4B43-B1A3-EA258DF8624A}" srcOrd="0" destOrd="0" presId="urn:microsoft.com/office/officeart/2005/8/layout/hierarchy3"/>
    <dgm:cxn modelId="{7D285CE2-26F8-4CA9-BFF1-DC57E2E1FDD9}" type="presOf" srcId="{499AE4B3-6434-4439-B923-AB1AE6F36362}" destId="{FEEE20E9-07BD-49B5-8AA7-B046040FBF59}" srcOrd="0" destOrd="0" presId="urn:microsoft.com/office/officeart/2005/8/layout/hierarchy3"/>
    <dgm:cxn modelId="{6E795EC9-5170-4C70-8923-294F460DF62D}" type="presOf" srcId="{CF2C9078-ADB5-4263-AD8F-D125C864AC58}" destId="{FBDCAB8F-A6DE-4FE2-B100-19564DBA8F3B}" srcOrd="1" destOrd="0" presId="urn:microsoft.com/office/officeart/2005/8/layout/hierarchy3"/>
    <dgm:cxn modelId="{8398522F-2640-49AC-894D-B6C08794E2EE}" srcId="{CF2C9078-ADB5-4263-AD8F-D125C864AC58}" destId="{28F5EF95-B99F-4866-AFAB-66E025167EC1}" srcOrd="0" destOrd="0" parTransId="{5F0AF30A-D6AC-445D-80E3-858F44EC6B95}" sibTransId="{078F62C5-727A-48BF-84EE-5AC772F14C11}"/>
    <dgm:cxn modelId="{1653AE88-D8D0-4529-A343-998205885CD8}" type="presOf" srcId="{6C7E00A8-13C9-435D-AAE6-18E5ADF3C62E}" destId="{7B50BAD5-5C53-4571-B524-FF9A7546EFE4}" srcOrd="0" destOrd="0" presId="urn:microsoft.com/office/officeart/2005/8/layout/hierarchy3"/>
    <dgm:cxn modelId="{1DACDB11-CD3D-4CF7-9BCA-9BDA47581387}" type="presOf" srcId="{5439F2EE-33B5-4621-8809-30268E718800}" destId="{FFD2BD8D-583F-4447-BB91-03308F1B3B4A}" srcOrd="0" destOrd="0" presId="urn:microsoft.com/office/officeart/2005/8/layout/hierarchy3"/>
    <dgm:cxn modelId="{4303EDC4-3881-4A10-8165-A4C3FA575768}" type="presParOf" srcId="{D1D639C9-C228-4636-B6FE-D957FE8CF163}" destId="{D4C7C18D-CBEE-4D79-943A-117546E784D0}" srcOrd="0" destOrd="0" presId="urn:microsoft.com/office/officeart/2005/8/layout/hierarchy3"/>
    <dgm:cxn modelId="{2A7D57B4-B187-4398-AF2A-CC7F9DBB56A7}" type="presParOf" srcId="{D4C7C18D-CBEE-4D79-943A-117546E784D0}" destId="{453F16E2-70F9-42B5-A1C5-1C2D7621A9F9}" srcOrd="0" destOrd="0" presId="urn:microsoft.com/office/officeart/2005/8/layout/hierarchy3"/>
    <dgm:cxn modelId="{99FC3067-65BD-42A1-9224-BABAF67F71B2}" type="presParOf" srcId="{453F16E2-70F9-42B5-A1C5-1C2D7621A9F9}" destId="{FEEE20E9-07BD-49B5-8AA7-B046040FBF59}" srcOrd="0" destOrd="0" presId="urn:microsoft.com/office/officeart/2005/8/layout/hierarchy3"/>
    <dgm:cxn modelId="{CEE32F29-14E4-4228-958E-F2E0DBDF8007}" type="presParOf" srcId="{453F16E2-70F9-42B5-A1C5-1C2D7621A9F9}" destId="{E4C9FA31-32D8-4A70-8025-EEFCDE8929F8}" srcOrd="1" destOrd="0" presId="urn:microsoft.com/office/officeart/2005/8/layout/hierarchy3"/>
    <dgm:cxn modelId="{22AACD47-5B3E-4629-98FC-73B3C248A177}" type="presParOf" srcId="{D4C7C18D-CBEE-4D79-943A-117546E784D0}" destId="{6E08C984-AEBB-490D-A870-29F870304B1F}" srcOrd="1" destOrd="0" presId="urn:microsoft.com/office/officeart/2005/8/layout/hierarchy3"/>
    <dgm:cxn modelId="{33D07543-39F4-4FB4-867A-AA9787C1FBDF}" type="presParOf" srcId="{6E08C984-AEBB-490D-A870-29F870304B1F}" destId="{E4431A0F-7460-491B-95CE-C1D075858CBB}" srcOrd="0" destOrd="0" presId="urn:microsoft.com/office/officeart/2005/8/layout/hierarchy3"/>
    <dgm:cxn modelId="{EFA3BFE1-B21C-4471-8B82-294A9DF5B37B}" type="presParOf" srcId="{6E08C984-AEBB-490D-A870-29F870304B1F}" destId="{4FFE7C6B-6513-4A01-A5AC-36CD195E84B3}" srcOrd="1" destOrd="0" presId="urn:microsoft.com/office/officeart/2005/8/layout/hierarchy3"/>
    <dgm:cxn modelId="{3B961C8C-6737-4B53-8346-A10480B7C4F4}" type="presParOf" srcId="{6E08C984-AEBB-490D-A870-29F870304B1F}" destId="{81046F5F-0291-41DA-8095-4BD742FDEC57}" srcOrd="2" destOrd="0" presId="urn:microsoft.com/office/officeart/2005/8/layout/hierarchy3"/>
    <dgm:cxn modelId="{DC23B243-A827-4042-B60E-AE2CAF4C27F1}" type="presParOf" srcId="{6E08C984-AEBB-490D-A870-29F870304B1F}" destId="{099AAEB0-BD79-45E9-8324-A9C007BDB20E}" srcOrd="3" destOrd="0" presId="urn:microsoft.com/office/officeart/2005/8/layout/hierarchy3"/>
    <dgm:cxn modelId="{5A746F3E-4628-44E3-A5E2-058DBE78541E}" type="presParOf" srcId="{6E08C984-AEBB-490D-A870-29F870304B1F}" destId="{7B50BAD5-5C53-4571-B524-FF9A7546EFE4}" srcOrd="4" destOrd="0" presId="urn:microsoft.com/office/officeart/2005/8/layout/hierarchy3"/>
    <dgm:cxn modelId="{CF3CAD92-BA9F-43B7-80FD-C7D7B4101233}" type="presParOf" srcId="{6E08C984-AEBB-490D-A870-29F870304B1F}" destId="{0ADA8E49-DE63-4400-9370-41C249A2EF7F}" srcOrd="5" destOrd="0" presId="urn:microsoft.com/office/officeart/2005/8/layout/hierarchy3"/>
    <dgm:cxn modelId="{8A1CD762-D204-4318-BF77-CEC4092EE3C9}" type="presParOf" srcId="{D1D639C9-C228-4636-B6FE-D957FE8CF163}" destId="{835978A5-D67D-4BDB-AA28-5022545906A8}" srcOrd="1" destOrd="0" presId="urn:microsoft.com/office/officeart/2005/8/layout/hierarchy3"/>
    <dgm:cxn modelId="{7D206A4B-81F0-4156-9A2E-9C2F68C699D0}" type="presParOf" srcId="{835978A5-D67D-4BDB-AA28-5022545906A8}" destId="{A3F8008D-ACF6-4A4D-94AE-2C6F3AF28817}" srcOrd="0" destOrd="0" presId="urn:microsoft.com/office/officeart/2005/8/layout/hierarchy3"/>
    <dgm:cxn modelId="{5CAC70E3-76A0-4926-9AB9-8154BD9E93EF}" type="presParOf" srcId="{A3F8008D-ACF6-4A4D-94AE-2C6F3AF28817}" destId="{D67C933C-8698-4472-83F4-5E90FA731581}" srcOrd="0" destOrd="0" presId="urn:microsoft.com/office/officeart/2005/8/layout/hierarchy3"/>
    <dgm:cxn modelId="{1D5E8B8B-CE49-4F66-B779-592B691FCCC2}" type="presParOf" srcId="{A3F8008D-ACF6-4A4D-94AE-2C6F3AF28817}" destId="{FBDCAB8F-A6DE-4FE2-B100-19564DBA8F3B}" srcOrd="1" destOrd="0" presId="urn:microsoft.com/office/officeart/2005/8/layout/hierarchy3"/>
    <dgm:cxn modelId="{8ED88552-51AD-4513-83EF-6582DE718D8F}" type="presParOf" srcId="{835978A5-D67D-4BDB-AA28-5022545906A8}" destId="{A0AC3DA0-9586-4C55-8816-E7DB207EBEC7}" srcOrd="1" destOrd="0" presId="urn:microsoft.com/office/officeart/2005/8/layout/hierarchy3"/>
    <dgm:cxn modelId="{A674E2C2-9E73-46FA-B81D-456D76439653}" type="presParOf" srcId="{A0AC3DA0-9586-4C55-8816-E7DB207EBEC7}" destId="{91D8C3F3-8ED1-4B4E-AE62-E98F34B0BB55}" srcOrd="0" destOrd="0" presId="urn:microsoft.com/office/officeart/2005/8/layout/hierarchy3"/>
    <dgm:cxn modelId="{6ADC4656-09D5-44E8-A369-49A0E2E691A0}" type="presParOf" srcId="{A0AC3DA0-9586-4C55-8816-E7DB207EBEC7}" destId="{53F11EF9-3486-4B43-B1A3-EA258DF8624A}" srcOrd="1" destOrd="0" presId="urn:microsoft.com/office/officeart/2005/8/layout/hierarchy3"/>
    <dgm:cxn modelId="{6C73E540-E7B0-4E31-8DD7-63705882A1F7}" type="presParOf" srcId="{A0AC3DA0-9586-4C55-8816-E7DB207EBEC7}" destId="{FFD2BD8D-583F-4447-BB91-03308F1B3B4A}" srcOrd="2" destOrd="0" presId="urn:microsoft.com/office/officeart/2005/8/layout/hierarchy3"/>
    <dgm:cxn modelId="{8E8995D0-A229-4435-8445-837AFB92F5B8}" type="presParOf" srcId="{A0AC3DA0-9586-4C55-8816-E7DB207EBEC7}" destId="{70C92C3F-1483-4370-8F52-0904976EDB68}" srcOrd="3" destOrd="0" presId="urn:microsoft.com/office/officeart/2005/8/layout/hierarchy3"/>
    <dgm:cxn modelId="{96D5D7DB-7B41-4531-B341-13A2F0D9617A}" type="presParOf" srcId="{A0AC3DA0-9586-4C55-8816-E7DB207EBEC7}" destId="{CCB286AA-17E9-4057-A6D3-D973213C497C}" srcOrd="4" destOrd="0" presId="urn:microsoft.com/office/officeart/2005/8/layout/hierarchy3"/>
    <dgm:cxn modelId="{07EAD027-43EB-4674-A1B4-0CDB157CAAF9}" type="presParOf" srcId="{A0AC3DA0-9586-4C55-8816-E7DB207EBEC7}" destId="{0162526A-5F81-4665-97FB-0AF88A02463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903E7A-1DE6-4DE6-A0F9-92A092AD06AF}" type="doc">
      <dgm:prSet loTypeId="urn:microsoft.com/office/officeart/2005/8/layout/default" loCatId="list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5737C52B-9487-46AB-A3A5-855D6D41A9F4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sz="4400" b="0" i="0" dirty="0" smtClean="0"/>
            <a:t>Better planning</a:t>
          </a:r>
          <a:endParaRPr lang="en-US" sz="4400" b="0" i="0" dirty="0"/>
        </a:p>
      </dgm:t>
    </dgm:pt>
    <dgm:pt modelId="{848C272D-C42D-4B34-A228-3906FF9EB698}" type="parTrans" cxnId="{9D7E119E-F92B-4C04-9FFE-74709B67F9C3}">
      <dgm:prSet/>
      <dgm:spPr/>
      <dgm:t>
        <a:bodyPr/>
        <a:lstStyle/>
        <a:p>
          <a:endParaRPr lang="en-US"/>
        </a:p>
      </dgm:t>
    </dgm:pt>
    <dgm:pt modelId="{C2154772-54A9-408D-95DA-B686158A9502}" type="sibTrans" cxnId="{9D7E119E-F92B-4C04-9FFE-74709B67F9C3}">
      <dgm:prSet/>
      <dgm:spPr/>
      <dgm:t>
        <a:bodyPr/>
        <a:lstStyle/>
        <a:p>
          <a:endParaRPr lang="en-US"/>
        </a:p>
      </dgm:t>
    </dgm:pt>
    <dgm:pt modelId="{6BCCBF75-3AC8-46FF-88BF-767FF88404DA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70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4400" dirty="0" smtClean="0"/>
            <a:t>Better access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4400" dirty="0" smtClean="0"/>
            <a:t>during critical periods </a:t>
          </a:r>
        </a:p>
      </dgm:t>
    </dgm:pt>
    <dgm:pt modelId="{3B61FC4A-F837-4136-AE80-925B6763FB60}" type="parTrans" cxnId="{3B46A2AF-15CC-4E0D-860D-3A73AAA2D342}">
      <dgm:prSet/>
      <dgm:spPr/>
      <dgm:t>
        <a:bodyPr/>
        <a:lstStyle/>
        <a:p>
          <a:endParaRPr lang="en-US"/>
        </a:p>
      </dgm:t>
    </dgm:pt>
    <dgm:pt modelId="{946A6239-1A00-4FAB-9D1B-C849FEA14857}" type="sibTrans" cxnId="{3B46A2AF-15CC-4E0D-860D-3A73AAA2D342}">
      <dgm:prSet/>
      <dgm:spPr/>
      <dgm:t>
        <a:bodyPr/>
        <a:lstStyle/>
        <a:p>
          <a:endParaRPr lang="en-US"/>
        </a:p>
      </dgm:t>
    </dgm:pt>
    <dgm:pt modelId="{CAF97C1A-249A-4E73-868A-48658D40A12B}" type="pres">
      <dgm:prSet presAssocID="{74903E7A-1DE6-4DE6-A0F9-92A092AD06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13B7D6-82AA-49A9-8866-C9BBE2ECF11A}" type="pres">
      <dgm:prSet presAssocID="{5737C52B-9487-46AB-A3A5-855D6D41A9F4}" presName="node" presStyleLbl="node1" presStyleIdx="0" presStyleCnt="2" custScaleX="16579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3F67C5C5-531F-4E82-8959-86A0F8ADBA8C}" type="pres">
      <dgm:prSet presAssocID="{C2154772-54A9-408D-95DA-B686158A9502}" presName="sibTrans" presStyleCnt="0"/>
      <dgm:spPr/>
      <dgm:t>
        <a:bodyPr/>
        <a:lstStyle/>
        <a:p>
          <a:endParaRPr lang="en-US"/>
        </a:p>
      </dgm:t>
    </dgm:pt>
    <dgm:pt modelId="{3055E26B-CB7C-4132-BD6A-8317274D184F}" type="pres">
      <dgm:prSet presAssocID="{6BCCBF75-3AC8-46FF-88BF-767FF88404DA}" presName="node" presStyleLbl="node1" presStyleIdx="1" presStyleCnt="2" custScaleX="16579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3B46A2AF-15CC-4E0D-860D-3A73AAA2D342}" srcId="{74903E7A-1DE6-4DE6-A0F9-92A092AD06AF}" destId="{6BCCBF75-3AC8-46FF-88BF-767FF88404DA}" srcOrd="1" destOrd="0" parTransId="{3B61FC4A-F837-4136-AE80-925B6763FB60}" sibTransId="{946A6239-1A00-4FAB-9D1B-C849FEA14857}"/>
    <dgm:cxn modelId="{ED7281C3-9504-47FE-8D7B-BD4649ECEE6A}" type="presOf" srcId="{74903E7A-1DE6-4DE6-A0F9-92A092AD06AF}" destId="{CAF97C1A-249A-4E73-868A-48658D40A12B}" srcOrd="0" destOrd="0" presId="urn:microsoft.com/office/officeart/2005/8/layout/default"/>
    <dgm:cxn modelId="{6E6B852C-1A4D-4882-83BE-049B45C70695}" type="presOf" srcId="{6BCCBF75-3AC8-46FF-88BF-767FF88404DA}" destId="{3055E26B-CB7C-4132-BD6A-8317274D184F}" srcOrd="0" destOrd="0" presId="urn:microsoft.com/office/officeart/2005/8/layout/default"/>
    <dgm:cxn modelId="{9D7E119E-F92B-4C04-9FFE-74709B67F9C3}" srcId="{74903E7A-1DE6-4DE6-A0F9-92A092AD06AF}" destId="{5737C52B-9487-46AB-A3A5-855D6D41A9F4}" srcOrd="0" destOrd="0" parTransId="{848C272D-C42D-4B34-A228-3906FF9EB698}" sibTransId="{C2154772-54A9-408D-95DA-B686158A9502}"/>
    <dgm:cxn modelId="{96EEE041-0BED-4B11-9F52-6A696BFBC54A}" type="presOf" srcId="{5737C52B-9487-46AB-A3A5-855D6D41A9F4}" destId="{F713B7D6-82AA-49A9-8866-C9BBE2ECF11A}" srcOrd="0" destOrd="0" presId="urn:microsoft.com/office/officeart/2005/8/layout/default"/>
    <dgm:cxn modelId="{AF1134CA-BFB1-4743-91EA-4CA7916B7233}" type="presParOf" srcId="{CAF97C1A-249A-4E73-868A-48658D40A12B}" destId="{F713B7D6-82AA-49A9-8866-C9BBE2ECF11A}" srcOrd="0" destOrd="0" presId="urn:microsoft.com/office/officeart/2005/8/layout/default"/>
    <dgm:cxn modelId="{C15B69AD-B41A-4644-AE47-6BFFBD0713E3}" type="presParOf" srcId="{CAF97C1A-249A-4E73-868A-48658D40A12B}" destId="{3F67C5C5-531F-4E82-8959-86A0F8ADBA8C}" srcOrd="1" destOrd="0" presId="urn:microsoft.com/office/officeart/2005/8/layout/default"/>
    <dgm:cxn modelId="{36845635-708B-4B21-A7A6-A3C1E1A19756}" type="presParOf" srcId="{CAF97C1A-249A-4E73-868A-48658D40A12B}" destId="{3055E26B-CB7C-4132-BD6A-8317274D184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3B7D6-82AA-49A9-8866-C9BBE2ECF11A}">
      <dsp:nvSpPr>
        <dsp:cNvPr id="0" name=""/>
        <dsp:cNvSpPr/>
      </dsp:nvSpPr>
      <dsp:spPr>
        <a:xfrm>
          <a:off x="112225" y="530"/>
          <a:ext cx="3340261" cy="2004156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alpha val="9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alpha val="9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i="0" kern="1200" dirty="0" smtClean="0"/>
            <a:t>Informed</a:t>
          </a:r>
          <a:r>
            <a:rPr lang="en-US" sz="3000" i="0" kern="1200" dirty="0" smtClean="0"/>
            <a:t>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0" kern="1200" dirty="0" smtClean="0"/>
            <a:t>by thorough          fact-finding</a:t>
          </a:r>
          <a:endParaRPr lang="en-US" sz="2600" i="0" kern="1200" dirty="0"/>
        </a:p>
      </dsp:txBody>
      <dsp:txXfrm>
        <a:off x="112225" y="530"/>
        <a:ext cx="3340261" cy="2004156"/>
      </dsp:txXfrm>
    </dsp:sp>
    <dsp:sp modelId="{3055E26B-CB7C-4132-BD6A-8317274D184F}">
      <dsp:nvSpPr>
        <dsp:cNvPr id="0" name=""/>
        <dsp:cNvSpPr/>
      </dsp:nvSpPr>
      <dsp:spPr>
        <a:xfrm>
          <a:off x="3786513" y="530"/>
          <a:ext cx="3340261" cy="2004156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  <a:shade val="85000"/>
                <a:satMod val="130000"/>
              </a:schemeClr>
            </a:gs>
            <a:gs pos="34000">
              <a:schemeClr val="accent4">
                <a:alpha val="90000"/>
                <a:hueOff val="0"/>
                <a:satOff val="0"/>
                <a:lumOff val="0"/>
                <a:alphaOff val="-20000"/>
                <a:shade val="87000"/>
                <a:satMod val="125000"/>
              </a:schemeClr>
            </a:gs>
            <a:gs pos="70000">
              <a:schemeClr val="accent4">
                <a:alpha val="90000"/>
                <a:hueOff val="0"/>
                <a:satOff val="0"/>
                <a:lumOff val="0"/>
                <a:alphaOff val="-20000"/>
                <a:tint val="100000"/>
                <a:shade val="90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Deliberate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 meticulous, inclusive planning</a:t>
          </a:r>
        </a:p>
      </dsp:txBody>
      <dsp:txXfrm>
        <a:off x="3786513" y="530"/>
        <a:ext cx="3340261" cy="2004156"/>
      </dsp:txXfrm>
    </dsp:sp>
    <dsp:sp modelId="{1F65E017-6594-44FE-8CD0-60902B211335}">
      <dsp:nvSpPr>
        <dsp:cNvPr id="0" name=""/>
        <dsp:cNvSpPr/>
      </dsp:nvSpPr>
      <dsp:spPr>
        <a:xfrm>
          <a:off x="1514617" y="2338713"/>
          <a:ext cx="4209764" cy="2004156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85000"/>
                <a:satMod val="130000"/>
              </a:schemeClr>
            </a:gs>
            <a:gs pos="34000">
              <a:schemeClr val="accent4">
                <a:alpha val="90000"/>
                <a:hueOff val="0"/>
                <a:satOff val="0"/>
                <a:lumOff val="0"/>
                <a:alphaOff val="-40000"/>
                <a:shade val="87000"/>
                <a:satMod val="125000"/>
              </a:schemeClr>
            </a:gs>
            <a:gs pos="70000">
              <a:schemeClr val="accent4">
                <a:alpha val="90000"/>
                <a:hueOff val="0"/>
                <a:satOff val="0"/>
                <a:lumOff val="0"/>
                <a:alphaOff val="-40000"/>
                <a:tint val="100000"/>
                <a:shade val="90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Timed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to allow for                   needed preparations</a:t>
          </a:r>
        </a:p>
      </dsp:txBody>
      <dsp:txXfrm>
        <a:off x="1514617" y="2338713"/>
        <a:ext cx="4209764" cy="2004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E20E9-07BD-49B5-8AA7-B046040FBF59}">
      <dsp:nvSpPr>
        <dsp:cNvPr id="0" name=""/>
        <dsp:cNvSpPr/>
      </dsp:nvSpPr>
      <dsp:spPr>
        <a:xfrm>
          <a:off x="200520" y="9"/>
          <a:ext cx="3657606" cy="1026690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Current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Registration Timeline</a:t>
          </a:r>
          <a:endParaRPr lang="en-US" sz="2600" kern="1200" dirty="0"/>
        </a:p>
      </dsp:txBody>
      <dsp:txXfrm>
        <a:off x="230591" y="30080"/>
        <a:ext cx="3597464" cy="966548"/>
      </dsp:txXfrm>
    </dsp:sp>
    <dsp:sp modelId="{E4431A0F-7460-491B-95CE-C1D075858CBB}">
      <dsp:nvSpPr>
        <dsp:cNvPr id="0" name=""/>
        <dsp:cNvSpPr/>
      </dsp:nvSpPr>
      <dsp:spPr>
        <a:xfrm>
          <a:off x="566281" y="1026700"/>
          <a:ext cx="365760" cy="770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018"/>
              </a:lnTo>
              <a:lnTo>
                <a:pt x="365760" y="7700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E7C6B-6513-4A01-A5AC-36CD195E84B3}">
      <dsp:nvSpPr>
        <dsp:cNvPr id="0" name=""/>
        <dsp:cNvSpPr/>
      </dsp:nvSpPr>
      <dsp:spPr>
        <a:xfrm>
          <a:off x="932042" y="1283372"/>
          <a:ext cx="2560320" cy="1026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Registration occurs after final grades are posted</a:t>
          </a:r>
          <a:endParaRPr lang="en-US" sz="1600" kern="1200" dirty="0"/>
        </a:p>
      </dsp:txBody>
      <dsp:txXfrm>
        <a:off x="962113" y="1313443"/>
        <a:ext cx="2500178" cy="966548"/>
      </dsp:txXfrm>
    </dsp:sp>
    <dsp:sp modelId="{81046F5F-0291-41DA-8095-4BD742FDEC57}">
      <dsp:nvSpPr>
        <dsp:cNvPr id="0" name=""/>
        <dsp:cNvSpPr/>
      </dsp:nvSpPr>
      <dsp:spPr>
        <a:xfrm>
          <a:off x="566281" y="1026700"/>
          <a:ext cx="365760" cy="2053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3381"/>
              </a:lnTo>
              <a:lnTo>
                <a:pt x="365760" y="20533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AAEB0-BD79-45E9-8324-A9C007BDB20E}">
      <dsp:nvSpPr>
        <dsp:cNvPr id="0" name=""/>
        <dsp:cNvSpPr/>
      </dsp:nvSpPr>
      <dsp:spPr>
        <a:xfrm>
          <a:off x="932042" y="2566736"/>
          <a:ext cx="2560320" cy="1026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 eligibility is automatically checked by the registration system</a:t>
          </a:r>
          <a:endParaRPr lang="en-US" sz="1600" kern="1200" dirty="0"/>
        </a:p>
      </dsp:txBody>
      <dsp:txXfrm>
        <a:off x="962113" y="2596807"/>
        <a:ext cx="2500178" cy="966548"/>
      </dsp:txXfrm>
    </dsp:sp>
    <dsp:sp modelId="{7B50BAD5-5C53-4571-B524-FF9A7546EFE4}">
      <dsp:nvSpPr>
        <dsp:cNvPr id="0" name=""/>
        <dsp:cNvSpPr/>
      </dsp:nvSpPr>
      <dsp:spPr>
        <a:xfrm>
          <a:off x="566281" y="1026700"/>
          <a:ext cx="365760" cy="3336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6745"/>
              </a:lnTo>
              <a:lnTo>
                <a:pt x="365760" y="33367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A8E49-DE63-4400-9370-41C249A2EF7F}">
      <dsp:nvSpPr>
        <dsp:cNvPr id="0" name=""/>
        <dsp:cNvSpPr/>
      </dsp:nvSpPr>
      <dsp:spPr>
        <a:xfrm>
          <a:off x="932042" y="3850099"/>
          <a:ext cx="2557100" cy="1026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Ineligible students will be blocked from registering (depending upon department preferences)</a:t>
          </a:r>
          <a:endParaRPr lang="en-US" sz="1600" kern="1200" dirty="0"/>
        </a:p>
      </dsp:txBody>
      <dsp:txXfrm>
        <a:off x="962113" y="3880170"/>
        <a:ext cx="2496958" cy="966548"/>
      </dsp:txXfrm>
    </dsp:sp>
    <dsp:sp modelId="{D67C933C-8698-4472-83F4-5E90FA731581}">
      <dsp:nvSpPr>
        <dsp:cNvPr id="0" name=""/>
        <dsp:cNvSpPr/>
      </dsp:nvSpPr>
      <dsp:spPr>
        <a:xfrm>
          <a:off x="4371472" y="9"/>
          <a:ext cx="3657606" cy="1026690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New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Registration Timeline</a:t>
          </a:r>
          <a:endParaRPr lang="en-US" sz="2600" kern="1200" dirty="0"/>
        </a:p>
      </dsp:txBody>
      <dsp:txXfrm>
        <a:off x="4401543" y="30080"/>
        <a:ext cx="3597464" cy="966548"/>
      </dsp:txXfrm>
    </dsp:sp>
    <dsp:sp modelId="{91D8C3F3-8ED1-4B4E-AE62-E98F34B0BB55}">
      <dsp:nvSpPr>
        <dsp:cNvPr id="0" name=""/>
        <dsp:cNvSpPr/>
      </dsp:nvSpPr>
      <dsp:spPr>
        <a:xfrm>
          <a:off x="4737233" y="1026700"/>
          <a:ext cx="365760" cy="770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018"/>
              </a:lnTo>
              <a:lnTo>
                <a:pt x="365760" y="7700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11EF9-3486-4B43-B1A3-EA258DF8624A}">
      <dsp:nvSpPr>
        <dsp:cNvPr id="0" name=""/>
        <dsp:cNvSpPr/>
      </dsp:nvSpPr>
      <dsp:spPr>
        <a:xfrm>
          <a:off x="5102994" y="1283372"/>
          <a:ext cx="2560320" cy="1026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Registration occurs with prior semester in progress</a:t>
          </a:r>
          <a:endParaRPr lang="en-US" sz="1600" kern="1200" dirty="0"/>
        </a:p>
      </dsp:txBody>
      <dsp:txXfrm>
        <a:off x="5133065" y="1313443"/>
        <a:ext cx="2500178" cy="966548"/>
      </dsp:txXfrm>
    </dsp:sp>
    <dsp:sp modelId="{FFD2BD8D-583F-4447-BB91-03308F1B3B4A}">
      <dsp:nvSpPr>
        <dsp:cNvPr id="0" name=""/>
        <dsp:cNvSpPr/>
      </dsp:nvSpPr>
      <dsp:spPr>
        <a:xfrm>
          <a:off x="4737233" y="1026700"/>
          <a:ext cx="365760" cy="2053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3381"/>
              </a:lnTo>
              <a:lnTo>
                <a:pt x="365760" y="20533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92C3F-1483-4370-8F52-0904976EDB68}">
      <dsp:nvSpPr>
        <dsp:cNvPr id="0" name=""/>
        <dsp:cNvSpPr/>
      </dsp:nvSpPr>
      <dsp:spPr>
        <a:xfrm>
          <a:off x="5102994" y="2566736"/>
          <a:ext cx="2560320" cy="1026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 some cases, student eligibility will not be known at time of registration</a:t>
          </a:r>
          <a:endParaRPr lang="en-US" sz="1600" kern="1200" dirty="0"/>
        </a:p>
      </dsp:txBody>
      <dsp:txXfrm>
        <a:off x="5133065" y="2596807"/>
        <a:ext cx="2500178" cy="966548"/>
      </dsp:txXfrm>
    </dsp:sp>
    <dsp:sp modelId="{CCB286AA-17E9-4057-A6D3-D973213C497C}">
      <dsp:nvSpPr>
        <dsp:cNvPr id="0" name=""/>
        <dsp:cNvSpPr/>
      </dsp:nvSpPr>
      <dsp:spPr>
        <a:xfrm>
          <a:off x="4737233" y="1026700"/>
          <a:ext cx="365760" cy="3336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6745"/>
              </a:lnTo>
              <a:lnTo>
                <a:pt x="365760" y="33367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2526A-5F81-4665-97FB-0AF88A024633}">
      <dsp:nvSpPr>
        <dsp:cNvPr id="0" name=""/>
        <dsp:cNvSpPr/>
      </dsp:nvSpPr>
      <dsp:spPr>
        <a:xfrm>
          <a:off x="5102994" y="3850099"/>
          <a:ext cx="2560320" cy="1026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Students will be allowed to register, and will be dropped after final grades are posted if eligibility has not been met</a:t>
          </a:r>
          <a:endParaRPr lang="en-US" sz="1600" kern="1200" dirty="0"/>
        </a:p>
      </dsp:txBody>
      <dsp:txXfrm>
        <a:off x="5133065" y="3880170"/>
        <a:ext cx="2500178" cy="9665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3B7D6-82AA-49A9-8866-C9BBE2ECF11A}">
      <dsp:nvSpPr>
        <dsp:cNvPr id="0" name=""/>
        <dsp:cNvSpPr/>
      </dsp:nvSpPr>
      <dsp:spPr>
        <a:xfrm>
          <a:off x="457191" y="496"/>
          <a:ext cx="5181616" cy="1875234"/>
        </a:xfrm>
        <a:prstGeom prst="flowChartAlternateProcess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i="0" kern="1200" dirty="0" smtClean="0"/>
            <a:t>Better planning</a:t>
          </a:r>
          <a:endParaRPr lang="en-US" sz="4400" b="0" i="0" kern="1200" dirty="0"/>
        </a:p>
      </dsp:txBody>
      <dsp:txXfrm>
        <a:off x="548731" y="92036"/>
        <a:ext cx="4998536" cy="1692154"/>
      </dsp:txXfrm>
    </dsp:sp>
    <dsp:sp modelId="{3055E26B-CB7C-4132-BD6A-8317274D184F}">
      <dsp:nvSpPr>
        <dsp:cNvPr id="0" name=""/>
        <dsp:cNvSpPr/>
      </dsp:nvSpPr>
      <dsp:spPr>
        <a:xfrm>
          <a:off x="457191" y="2188269"/>
          <a:ext cx="5181616" cy="1875234"/>
        </a:xfrm>
        <a:prstGeom prst="flowChartAlternateProcess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70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4400" kern="1200" dirty="0" smtClean="0"/>
            <a:t>Better access </a:t>
          </a:r>
        </a:p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4400" kern="1200" dirty="0" smtClean="0"/>
            <a:t>during critical periods </a:t>
          </a:r>
        </a:p>
      </dsp:txBody>
      <dsp:txXfrm>
        <a:off x="548731" y="2279809"/>
        <a:ext cx="4998536" cy="16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A82523E0-79C1-46D7-AE82-DFDA8AF0FC4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AF677867-B87E-45BD-86C2-178FDD7A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2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E2BB0080-8CC8-4428-9786-391E45C6B1CF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B9B221D2-52EB-4C36-8F97-C8CD69705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5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of the</a:t>
            </a:r>
            <a:r>
              <a:rPr lang="en-US" baseline="0" dirty="0" smtClean="0"/>
              <a:t> strategic goal to promote student success across the university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50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 staff,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47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faculty, staff,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15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 staff, advisors</a:t>
            </a:r>
          </a:p>
          <a:p>
            <a:endParaRPr lang="en-US" dirty="0" smtClean="0"/>
          </a:p>
          <a:p>
            <a:r>
              <a:rPr lang="en-US" dirty="0" smtClean="0"/>
              <a:t>Note: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system will generate warning emails for those students who r</a:t>
            </a:r>
            <a:r>
              <a:rPr lang="en-US" dirty="0" smtClean="0"/>
              <a:t>egister for classes</a:t>
            </a:r>
            <a:r>
              <a:rPr lang="en-US" baseline="0" dirty="0" smtClean="0"/>
              <a:t> they are not yet eligible for. The warning message will indicate that they are conditionally enrolled in the course and will be dropped if eligibility is not met.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Details (if asked)</a:t>
            </a:r>
          </a:p>
          <a:p>
            <a:pPr lvl="2"/>
            <a:r>
              <a:rPr lang="en-US" b="1" u="sng" dirty="0"/>
              <a:t>Registration edits </a:t>
            </a:r>
            <a:r>
              <a:rPr lang="en-US" u="sng" dirty="0"/>
              <a:t>(student level; English, math and writing assessment clearances)</a:t>
            </a:r>
          </a:p>
          <a:p>
            <a:pPr lvl="2"/>
            <a:r>
              <a:rPr lang="en-US" dirty="0"/>
              <a:t>Leave edits in place and allow students to register (see note below regarding major/pre-major edits)</a:t>
            </a:r>
          </a:p>
          <a:p>
            <a:pPr lvl="3"/>
            <a:r>
              <a:rPr lang="en-US" u="sng" dirty="0"/>
              <a:t>During registration: </a:t>
            </a:r>
            <a:r>
              <a:rPr lang="en-US" dirty="0"/>
              <a:t>When students enroll in a course with edits they do not meet, a warning message will be displayed indicating that if they are ineligible once final grades are posted they will be dropped</a:t>
            </a:r>
          </a:p>
          <a:p>
            <a:pPr lvl="3"/>
            <a:r>
              <a:rPr lang="en-US" u="sng" dirty="0"/>
              <a:t>After final grades are posted</a:t>
            </a:r>
            <a:r>
              <a:rPr lang="en-US" dirty="0"/>
              <a:t>:</a:t>
            </a:r>
          </a:p>
          <a:p>
            <a:pPr lvl="4"/>
            <a:r>
              <a:rPr lang="en-US" dirty="0"/>
              <a:t>Ineligible students who have registered will be dropped from the course and sent an email notification of the action</a:t>
            </a:r>
          </a:p>
          <a:p>
            <a:pPr lvl="4"/>
            <a:r>
              <a:rPr lang="en-US" dirty="0"/>
              <a:t>Ineligible students on the waitlist will be dropped from the waitlist </a:t>
            </a:r>
          </a:p>
          <a:p>
            <a:pPr lvl="4"/>
            <a:r>
              <a:rPr lang="en-US" dirty="0"/>
              <a:t>All registration edits will be enforced for new requests</a:t>
            </a:r>
          </a:p>
          <a:p>
            <a:pPr lvl="4"/>
            <a:r>
              <a:rPr lang="en-US" dirty="0"/>
              <a:t>Dropped students who still wish to enroll may request an exception memo from the department</a:t>
            </a:r>
          </a:p>
          <a:p>
            <a:pPr lvl="2"/>
            <a:r>
              <a:rPr lang="en-US" b="1" u="sng" dirty="0"/>
              <a:t>Major/pre major edits </a:t>
            </a:r>
          </a:p>
          <a:p>
            <a:pPr lvl="2"/>
            <a:r>
              <a:rPr lang="en-US" dirty="0"/>
              <a:t>Students in the correct pre-major who wish to enroll in an upper division course that requires major status </a:t>
            </a:r>
          </a:p>
          <a:p>
            <a:pPr lvl="4"/>
            <a:r>
              <a:rPr lang="en-US" dirty="0"/>
              <a:t>During registration: see above </a:t>
            </a:r>
          </a:p>
          <a:p>
            <a:pPr lvl="4"/>
            <a:r>
              <a:rPr lang="en-US" dirty="0"/>
              <a:t>After final grades are posted: see above</a:t>
            </a:r>
          </a:p>
          <a:p>
            <a:pPr lvl="3"/>
            <a:r>
              <a:rPr lang="en-US" dirty="0"/>
              <a:t>Students who are not in the required pre-major or major, but who intend to switch to that major, will be allowed to register as above once they have worked with their adviser to complete a major change form</a:t>
            </a:r>
          </a:p>
          <a:p>
            <a:pPr lvl="3"/>
            <a:r>
              <a:rPr lang="en-US" dirty="0"/>
              <a:t>Students in a different pre-major or major with no intention of switching to the required major will not be allowed to enroll in the course</a:t>
            </a:r>
          </a:p>
          <a:p>
            <a:pPr lvl="2"/>
            <a:r>
              <a:rPr lang="en-US" b="1" u="sng" dirty="0"/>
              <a:t>Prerequisite checking </a:t>
            </a:r>
          </a:p>
          <a:p>
            <a:pPr lvl="3"/>
            <a:r>
              <a:rPr lang="en-US" u="sng" dirty="0"/>
              <a:t>Type #1: Warning </a:t>
            </a:r>
          </a:p>
          <a:p>
            <a:pPr lvl="4"/>
            <a:r>
              <a:rPr lang="en-US" dirty="0"/>
              <a:t>Students are allowed to register and are shown a warning at time of registration if they do not meet the prerequisites</a:t>
            </a:r>
          </a:p>
          <a:p>
            <a:pPr lvl="4"/>
            <a:r>
              <a:rPr lang="en-US" dirty="0"/>
              <a:t>Class rosters indicate whether or not students have met prerequisite </a:t>
            </a:r>
          </a:p>
          <a:p>
            <a:pPr lvl="4"/>
            <a:r>
              <a:rPr lang="en-US" dirty="0"/>
              <a:t>After final grades are posted </a:t>
            </a:r>
          </a:p>
          <a:p>
            <a:pPr lvl="5"/>
            <a:r>
              <a:rPr lang="en-US" dirty="0"/>
              <a:t>Class rosters and waitlists will be updated</a:t>
            </a:r>
          </a:p>
          <a:p>
            <a:pPr lvl="5"/>
            <a:r>
              <a:rPr lang="en-US" dirty="0"/>
              <a:t>Faculty will decide whether to drop students who are flagged on their roster as “not met”</a:t>
            </a:r>
          </a:p>
          <a:p>
            <a:pPr lvl="3"/>
            <a:r>
              <a:rPr lang="en-US" u="sng" dirty="0"/>
              <a:t>Type #2: Enrollment Stop</a:t>
            </a:r>
          </a:p>
          <a:p>
            <a:pPr lvl="4"/>
            <a:r>
              <a:rPr lang="en-US" dirty="0"/>
              <a:t>Leave checks in place and allow students to register </a:t>
            </a:r>
          </a:p>
          <a:p>
            <a:pPr lvl="4"/>
            <a:r>
              <a:rPr lang="en-US" dirty="0"/>
              <a:t>During registration: see above </a:t>
            </a:r>
          </a:p>
          <a:p>
            <a:pPr lvl="4"/>
            <a:r>
              <a:rPr lang="en-US" dirty="0"/>
              <a:t>After final grades are posted: see above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06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 staff, advisors</a:t>
            </a:r>
          </a:p>
          <a:p>
            <a:endParaRPr lang="en-US" dirty="0" smtClean="0"/>
          </a:p>
          <a:p>
            <a:r>
              <a:rPr lang="en-US" dirty="0" smtClean="0"/>
              <a:t>Note: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system will generate warning emails for those students who r</a:t>
            </a:r>
            <a:r>
              <a:rPr lang="en-US" dirty="0" smtClean="0"/>
              <a:t>egister for classes</a:t>
            </a:r>
            <a:r>
              <a:rPr lang="en-US" baseline="0" dirty="0" smtClean="0"/>
              <a:t> they are not yet eligible for. The warning message will indicate that they are conditionally enrolled in the course and will be dropped if eligibility is not met.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Details (if asked)</a:t>
            </a:r>
          </a:p>
          <a:p>
            <a:pPr lvl="2"/>
            <a:r>
              <a:rPr lang="en-US" b="1" u="sng" dirty="0"/>
              <a:t>Registration edits </a:t>
            </a:r>
            <a:r>
              <a:rPr lang="en-US" u="sng" dirty="0"/>
              <a:t>(student level; English, math and writing assessment clearances)</a:t>
            </a:r>
          </a:p>
          <a:p>
            <a:pPr lvl="2"/>
            <a:r>
              <a:rPr lang="en-US" dirty="0"/>
              <a:t>Leave edits in place and allow students to register (see note below regarding major/pre-major edits)</a:t>
            </a:r>
          </a:p>
          <a:p>
            <a:pPr lvl="3"/>
            <a:r>
              <a:rPr lang="en-US" u="sng" dirty="0"/>
              <a:t>During registration: </a:t>
            </a:r>
            <a:r>
              <a:rPr lang="en-US" dirty="0"/>
              <a:t>When students enroll in a course with edits they do not meet, a warning message will be displayed indicating that if they are ineligible once final grades are posted they will be dropped</a:t>
            </a:r>
          </a:p>
          <a:p>
            <a:pPr lvl="3"/>
            <a:r>
              <a:rPr lang="en-US" u="sng" dirty="0"/>
              <a:t>After final grades are posted</a:t>
            </a:r>
            <a:r>
              <a:rPr lang="en-US" dirty="0"/>
              <a:t>:</a:t>
            </a:r>
          </a:p>
          <a:p>
            <a:pPr lvl="4"/>
            <a:r>
              <a:rPr lang="en-US" dirty="0"/>
              <a:t>Ineligible students who have registered will be dropped from the course and sent an email notification of the action</a:t>
            </a:r>
          </a:p>
          <a:p>
            <a:pPr lvl="4"/>
            <a:r>
              <a:rPr lang="en-US" dirty="0"/>
              <a:t>Ineligible students on the waitlist will be dropped from the waitlist </a:t>
            </a:r>
          </a:p>
          <a:p>
            <a:pPr lvl="4"/>
            <a:r>
              <a:rPr lang="en-US" dirty="0"/>
              <a:t>All registration edits will be enforced for new requests</a:t>
            </a:r>
          </a:p>
          <a:p>
            <a:pPr lvl="4"/>
            <a:r>
              <a:rPr lang="en-US" dirty="0"/>
              <a:t>Dropped students who still wish to enroll may request an exception memo from the department</a:t>
            </a:r>
          </a:p>
          <a:p>
            <a:pPr lvl="2"/>
            <a:r>
              <a:rPr lang="en-US" b="1" u="sng" dirty="0"/>
              <a:t>Major/pre major edits </a:t>
            </a:r>
          </a:p>
          <a:p>
            <a:pPr lvl="2"/>
            <a:r>
              <a:rPr lang="en-US" dirty="0"/>
              <a:t>Students in the correct pre-major who wish to enroll in an upper division course that requires major status </a:t>
            </a:r>
          </a:p>
          <a:p>
            <a:pPr lvl="4"/>
            <a:r>
              <a:rPr lang="en-US" dirty="0"/>
              <a:t>During registration: see above </a:t>
            </a:r>
          </a:p>
          <a:p>
            <a:pPr lvl="4"/>
            <a:r>
              <a:rPr lang="en-US" dirty="0"/>
              <a:t>After final grades are posted: see above</a:t>
            </a:r>
          </a:p>
          <a:p>
            <a:pPr lvl="3"/>
            <a:r>
              <a:rPr lang="en-US" dirty="0"/>
              <a:t>Students who are not in the required pre-major or major, but who intend to switch to that major, will be allowed to register as above once they have worked with their adviser to complete a major change form</a:t>
            </a:r>
          </a:p>
          <a:p>
            <a:pPr lvl="3"/>
            <a:r>
              <a:rPr lang="en-US" dirty="0"/>
              <a:t>Students in a different pre-major or major with no intention of switching to the required major will not be allowed to enroll in the course</a:t>
            </a:r>
          </a:p>
          <a:p>
            <a:pPr lvl="2"/>
            <a:r>
              <a:rPr lang="en-US" b="1" u="sng" dirty="0"/>
              <a:t>Prerequisite checking </a:t>
            </a:r>
          </a:p>
          <a:p>
            <a:pPr lvl="3"/>
            <a:r>
              <a:rPr lang="en-US" u="sng" dirty="0"/>
              <a:t>Type #1: Warning </a:t>
            </a:r>
          </a:p>
          <a:p>
            <a:pPr lvl="4"/>
            <a:r>
              <a:rPr lang="en-US" dirty="0"/>
              <a:t>Students are allowed to register and are shown a warning at time of registration if they do not meet the prerequisites</a:t>
            </a:r>
          </a:p>
          <a:p>
            <a:pPr lvl="4"/>
            <a:r>
              <a:rPr lang="en-US" dirty="0"/>
              <a:t>Class rosters indicate whether or not students have met prerequisite </a:t>
            </a:r>
          </a:p>
          <a:p>
            <a:pPr lvl="4"/>
            <a:r>
              <a:rPr lang="en-US" dirty="0"/>
              <a:t>After final grades are posted </a:t>
            </a:r>
          </a:p>
          <a:p>
            <a:pPr lvl="5"/>
            <a:r>
              <a:rPr lang="en-US" dirty="0"/>
              <a:t>Class rosters and waitlists will be updated</a:t>
            </a:r>
          </a:p>
          <a:p>
            <a:pPr lvl="5"/>
            <a:r>
              <a:rPr lang="en-US" dirty="0"/>
              <a:t>Faculty will decide whether to drop students who are flagged on their roster as “not met”</a:t>
            </a:r>
          </a:p>
          <a:p>
            <a:pPr lvl="3"/>
            <a:r>
              <a:rPr lang="en-US" u="sng" dirty="0"/>
              <a:t>Type #2: Enrollment Stop</a:t>
            </a:r>
          </a:p>
          <a:p>
            <a:pPr lvl="4"/>
            <a:r>
              <a:rPr lang="en-US" dirty="0"/>
              <a:t>Leave checks in place and allow students to register </a:t>
            </a:r>
          </a:p>
          <a:p>
            <a:pPr lvl="4"/>
            <a:r>
              <a:rPr lang="en-US" dirty="0"/>
              <a:t>During registration: see above </a:t>
            </a:r>
          </a:p>
          <a:p>
            <a:pPr lvl="4"/>
            <a:r>
              <a:rPr lang="en-US" dirty="0"/>
              <a:t>After final grades are posted: see above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40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 staff,</a:t>
            </a:r>
            <a:r>
              <a:rPr lang="en-US" baseline="0" dirty="0" smtClean="0"/>
              <a:t>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15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 staff,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57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 staff,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10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chairs,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94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252">
              <a:defRPr/>
            </a:pPr>
            <a:r>
              <a:rPr lang="en-US" dirty="0" smtClean="0"/>
              <a:t>Audience: chairs, advisors</a:t>
            </a:r>
          </a:p>
          <a:p>
            <a:pPr defTabSz="897252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9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48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  <a:r>
              <a:rPr lang="en-US" baseline="0" dirty="0" smtClean="0"/>
              <a:t>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82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 staff,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81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252">
              <a:defRPr/>
            </a:pPr>
            <a:r>
              <a:rPr lang="en-US" dirty="0" smtClean="0"/>
              <a:t>Audience: chairs, advisors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741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252">
              <a:defRPr/>
            </a:pPr>
            <a:r>
              <a:rPr lang="en-US" dirty="0" smtClean="0"/>
              <a:t>Audience: chairs, advisors</a:t>
            </a:r>
          </a:p>
          <a:p>
            <a:pPr defTabSz="897252">
              <a:defRPr/>
            </a:pPr>
            <a:endParaRPr lang="en-US" dirty="0" smtClean="0"/>
          </a:p>
          <a:p>
            <a:pPr defTabSz="897252">
              <a:defRPr/>
            </a:pPr>
            <a:r>
              <a:rPr lang="en-US" dirty="0" smtClean="0"/>
              <a:t>Notes:</a:t>
            </a:r>
          </a:p>
          <a:p>
            <a:pPr marL="168235" indent="-168235" defTabSz="897252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Advising forum will include time to</a:t>
            </a:r>
            <a:r>
              <a:rPr lang="en-US" baseline="0" dirty="0" smtClean="0"/>
              <a:t> brainstorm/strategize for implementation year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7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</a:t>
            </a:r>
            <a:r>
              <a:rPr lang="en-US" baseline="0" dirty="0" smtClean="0"/>
              <a:t> chairs, staff,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99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  <a:r>
              <a:rPr lang="en-US" baseline="0" dirty="0" smtClean="0"/>
              <a:t> all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Notes: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The is the end of the slide portion of the presentation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Opportunity to take questions from the audience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Audience presentation packets include the following information (which can also be found on the website)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College contacts for questions related to class schedule building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Contact information for student account services, financial aid, (possibly advising and the veteran’s center)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Tuition &amp; fee schedule information</a:t>
            </a:r>
          </a:p>
          <a:p>
            <a:pPr marL="1065486" lvl="2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Fee payment schedule</a:t>
            </a:r>
          </a:p>
          <a:p>
            <a:pPr marL="1065486" lvl="2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Financial aid fee postponement timeline</a:t>
            </a:r>
          </a:p>
          <a:p>
            <a:pPr marL="1065486" lvl="2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Installment plan schedules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16860" lvl="1" indent="-168235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26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707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934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 students,</a:t>
            </a:r>
            <a:r>
              <a:rPr lang="en-US" baseline="0" dirty="0" smtClean="0"/>
              <a:t> faculty, staff, advisors, chairs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076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 students,</a:t>
            </a:r>
            <a:r>
              <a:rPr lang="en-US" baseline="0" dirty="0" smtClean="0"/>
              <a:t> faculty, staff, advisors, chairs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50">
              <a:defRPr/>
            </a:pPr>
            <a:fld id="{B9B221D2-52EB-4C36-8F97-C8CD6970539B}" type="slidenum">
              <a:rPr lang="en-US">
                <a:solidFill>
                  <a:prstClr val="black"/>
                </a:solidFill>
                <a:latin typeface="Calibri"/>
              </a:rPr>
              <a:pPr defTabSz="914350">
                <a:defRPr/>
              </a:pPr>
              <a:t>28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2686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30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faculty, staff, advisors, parents</a:t>
            </a:r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pPr defTabSz="897252">
              <a:defRPr/>
            </a:pPr>
            <a:r>
              <a:rPr lang="en-US" dirty="0" smtClean="0"/>
              <a:t>How does this</a:t>
            </a:r>
            <a:r>
              <a:rPr lang="en-US" baseline="0" dirty="0" smtClean="0"/>
              <a:t> new timeline promote student success? (slide provides answers)</a:t>
            </a:r>
          </a:p>
          <a:p>
            <a:pPr defTabSz="897252">
              <a:defRPr/>
            </a:pPr>
            <a:r>
              <a:rPr lang="en-US" baseline="0" dirty="0" smtClean="0"/>
              <a:t>Also… facilitates on-time graduation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320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  <a:r>
              <a:rPr lang="en-US" baseline="0" dirty="0" smtClean="0"/>
              <a:t> chairs</a:t>
            </a:r>
            <a:r>
              <a:rPr lang="en-US" dirty="0" smtClean="0"/>
              <a:t>, staff,</a:t>
            </a:r>
            <a:r>
              <a:rPr lang="en-US" baseline="0" dirty="0" smtClean="0"/>
              <a:t> advisors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217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082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 faculty/staff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405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</a:t>
            </a:r>
            <a:r>
              <a:rPr lang="en-US" baseline="0" dirty="0" smtClean="0"/>
              <a:t> staff, advisors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Notes: 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Payment date of two weeks prior is the suggested/advised deadline.  If necessary, students can pay (“day of” or “5 minutes prior”)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Payment schedule is available on the new registration timeline website (note to presenter: also in pocket slide deck)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628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194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</a:t>
            </a:r>
            <a:r>
              <a:rPr lang="en-US" baseline="0" dirty="0" smtClean="0"/>
              <a:t> staff, advisors</a:t>
            </a:r>
          </a:p>
          <a:p>
            <a:endParaRPr lang="en-US" baseline="0" dirty="0" smtClean="0"/>
          </a:p>
          <a:p>
            <a:pPr defTabSz="897252">
              <a:defRPr/>
            </a:pPr>
            <a:r>
              <a:rPr lang="en-US" baseline="0" dirty="0" smtClean="0"/>
              <a:t>Note: </a:t>
            </a:r>
          </a:p>
          <a:p>
            <a:pPr marL="168235" indent="-168235" defTabSz="89725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Payment date of two weeks prior is the suggested/advised deadline.  If necessary, students can pay (“day of” or “5 minutes prior”)</a:t>
            </a:r>
          </a:p>
          <a:p>
            <a:pPr marL="168235" indent="-168235" defTabSz="89725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Payment schedule is available on the new registration timeline website (note to presenter: also in pocket slide deck)</a:t>
            </a:r>
            <a:endParaRPr lang="en-US" dirty="0" smtClean="0"/>
          </a:p>
          <a:p>
            <a:pPr marL="168235" indent="-168235" defTabSz="897252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502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 staff,</a:t>
            </a:r>
            <a:r>
              <a:rPr lang="en-US" baseline="0" dirty="0" smtClean="0"/>
              <a:t>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305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252">
              <a:defRPr/>
            </a:pPr>
            <a:r>
              <a:rPr lang="en-US" dirty="0" smtClean="0"/>
              <a:t>Audience: students, staff in student account services,</a:t>
            </a:r>
            <a:r>
              <a:rPr lang="en-US" baseline="0" dirty="0" smtClean="0"/>
              <a:t> staff in financial aid</a:t>
            </a:r>
            <a:endParaRPr lang="en-US" dirty="0" smtClean="0"/>
          </a:p>
          <a:p>
            <a:endParaRPr lang="en-US" dirty="0" smtClean="0"/>
          </a:p>
          <a:p>
            <a:pPr defTabSz="897252">
              <a:defRPr/>
            </a:pPr>
            <a:r>
              <a:rPr lang="en-US" baseline="0" dirty="0" smtClean="0"/>
              <a:t>Note:</a:t>
            </a:r>
          </a:p>
          <a:p>
            <a:pPr marL="168235" indent="-168235" defTabSz="89725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Financial aid payment schedule is available on the new registration timeline website (note to presenter: also in Resources slide deck)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805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133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 staff, advisors</a:t>
            </a:r>
          </a:p>
          <a:p>
            <a:endParaRPr lang="en-US" dirty="0" smtClean="0"/>
          </a:p>
          <a:p>
            <a:r>
              <a:rPr lang="en-US" dirty="0" smtClean="0"/>
              <a:t>Notes: Installment plan schedules are</a:t>
            </a:r>
            <a:r>
              <a:rPr lang="en-US" baseline="0" dirty="0" smtClean="0"/>
              <a:t> available on the new registration timeline website (note to presenter – also in pocket slide deck)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0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faculty, staff,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141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187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41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F3AFD-77B6-4702-9E67-05DCC5FC93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D3D08F5-04AC-421F-A1AA-C65B73C918ED}" type="datetime1">
              <a:rPr lang="en-US" smtClean="0"/>
              <a:t>10/6/17</a:t>
            </a:fld>
            <a:endParaRPr lang="en-US"/>
          </a:p>
        </p:txBody>
      </p:sp>
      <p:sp>
        <p:nvSpPr>
          <p:cNvPr id="4" name="Notes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Audience: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3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0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faculty,</a:t>
            </a:r>
            <a:r>
              <a:rPr lang="en-US" baseline="0" dirty="0" smtClean="0"/>
              <a:t> staff, advisors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6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chairs,</a:t>
            </a:r>
            <a:r>
              <a:rPr lang="en-US" baseline="0" dirty="0" smtClean="0"/>
              <a:t> some faculty, some staff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Notes: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dirty="0" smtClean="0"/>
              <a:t>Info</a:t>
            </a:r>
            <a:r>
              <a:rPr lang="en-US" baseline="0" dirty="0" smtClean="0"/>
              <a:t> f</a:t>
            </a:r>
            <a:r>
              <a:rPr lang="en-US" dirty="0" smtClean="0"/>
              <a:t>rom Stephanie Samuelson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dirty="0" smtClean="0"/>
              <a:t>The curriculum/catalog deadlines have changed as a result of the new registration timeline  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dirty="0" smtClean="0"/>
              <a:t>An email was sent to all </a:t>
            </a:r>
            <a:r>
              <a:rPr lang="en-US" dirty="0" err="1" smtClean="0"/>
              <a:t>CurricUNET</a:t>
            </a:r>
            <a:r>
              <a:rPr lang="en-US" dirty="0" smtClean="0"/>
              <a:t> users campus-wide on May 25</a:t>
            </a:r>
            <a:r>
              <a:rPr lang="en-US" baseline="30000" dirty="0" smtClean="0"/>
              <a:t>th</a:t>
            </a:r>
            <a:r>
              <a:rPr lang="en-US" dirty="0" smtClean="0"/>
              <a:t> providing the new dates 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dirty="0" smtClean="0"/>
              <a:t>The dates are also published on the Curriculum Guide website and in </a:t>
            </a:r>
            <a:r>
              <a:rPr lang="en-US" dirty="0" err="1" smtClean="0"/>
              <a:t>CurricUNET</a:t>
            </a:r>
            <a:endParaRPr lang="en-US" dirty="0" smtClean="0"/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dirty="0" smtClean="0"/>
              <a:t>Please note that for the 18/19 catalog the deadline to submit a proposal was in Feb 2017,</a:t>
            </a:r>
            <a:r>
              <a:rPr lang="en-US" baseline="0" dirty="0" smtClean="0"/>
              <a:t> b</a:t>
            </a:r>
            <a:r>
              <a:rPr lang="en-US" dirty="0" smtClean="0"/>
              <a:t>ut for the next three years the posted deadlines have moved to December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dirty="0" smtClean="0"/>
              <a:t>For consideration of the 2019/20 Catalog/Graduate Bulletin, faculty can begin to propose new/modified courses/programs in </a:t>
            </a:r>
            <a:r>
              <a:rPr lang="en-US" dirty="0" err="1" smtClean="0"/>
              <a:t>CurricUNET</a:t>
            </a:r>
            <a:r>
              <a:rPr lang="en-US" dirty="0" smtClean="0"/>
              <a:t> beginning August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64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Audience: students, faculty,</a:t>
            </a:r>
            <a:r>
              <a:rPr lang="en-US" baseline="0" dirty="0" smtClean="0"/>
              <a:t> staff, advisors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Notes: 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Pre-pay institution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Payment date of two weeks prior is the suggested/advised deadline.  If necessary, students can pay (“day of” or “5 minutes prior”)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Students can continue to access their payment and registration information on </a:t>
            </a:r>
            <a:r>
              <a:rPr lang="en-US" baseline="0" dirty="0" err="1" smtClean="0"/>
              <a:t>WebPortal</a:t>
            </a:r>
            <a:endParaRPr lang="en-US" baseline="0" dirty="0" smtClean="0"/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Financial aid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Installment Plan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Number of installments had increased from 2 to 4 per semester, with smaller payments per installment</a:t>
            </a:r>
          </a:p>
          <a:p>
            <a:pPr marL="616860" lvl="1" indent="-168235">
              <a:buFont typeface="Arial" panose="020B0604020202020204" pitchFamily="34" charset="0"/>
              <a:buChar char="•"/>
            </a:pPr>
            <a:r>
              <a:rPr lang="en-US" baseline="0" dirty="0" smtClean="0"/>
              <a:t>NEW LOAN PROGRAM for transition year</a:t>
            </a:r>
          </a:p>
          <a:p>
            <a:pPr marL="168235" indent="-168235" defTabSz="89725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Additional information, including timelines, is available on the new registration timeline website (note to presenter: also in resource slide deck)</a:t>
            </a:r>
          </a:p>
          <a:p>
            <a:pPr marL="168235" indent="-16823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16860" lvl="1" indent="-16823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16860" lvl="1" indent="-16823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68235" indent="-168235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21D2-52EB-4C36-8F97-C8CD697053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5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32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379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542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918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75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57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272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663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496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117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0121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10/6/17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67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newscenter.sdsu.edu/registration-timelin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newscenter.sdsu.edu/registration-timelin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newscenter.sdsu.edu/registration-timeline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u.edu/advising" TargetMode="External"/><Relationship Id="rId4" Type="http://schemas.openxmlformats.org/officeDocument/2006/relationships/hyperlink" Target="http://arweb.sdsu.edu/es/advising/see_advise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rweb.sdsu.edu/es/veterans/" TargetMode="External"/><Relationship Id="rId4" Type="http://schemas.openxmlformats.org/officeDocument/2006/relationships/hyperlink" Target="mailto:veterans@sdsu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u.edu/sas" TargetMode="External"/><Relationship Id="rId4" Type="http://schemas.openxmlformats.org/officeDocument/2006/relationships/hyperlink" Target="mailto:stuaccnt@mail.sdsu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u.edu/sas" TargetMode="External"/><Relationship Id="rId4" Type="http://schemas.openxmlformats.org/officeDocument/2006/relationships/hyperlink" Target="mailto:tsims@mail.sdsu.edu" TargetMode="External"/><Relationship Id="rId5" Type="http://schemas.openxmlformats.org/officeDocument/2006/relationships/hyperlink" Target="mailto:mwoelm@mail.sdsu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www.sdsu.edu/financialaid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u.edu/financialaid" TargetMode="External"/><Relationship Id="rId4" Type="http://schemas.openxmlformats.org/officeDocument/2006/relationships/hyperlink" Target="mailto:rpasenel@mail.sdsu.edu" TargetMode="External"/><Relationship Id="rId5" Type="http://schemas.openxmlformats.org/officeDocument/2006/relationships/hyperlink" Target="mailto:wpierce@mail.sdsu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://www.sdsu.edu/SAS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811594"/>
            <a:ext cx="7543800" cy="2590800"/>
          </a:xfrm>
        </p:spPr>
        <p:txBody>
          <a:bodyPr anchor="t">
            <a:normAutofit/>
          </a:bodyPr>
          <a:lstStyle/>
          <a:p>
            <a:pPr algn="l"/>
            <a:r>
              <a:rPr lang="en-US" sz="6000" dirty="0" smtClean="0">
                <a:latin typeface="+mn-lt"/>
              </a:rPr>
              <a:t>New</a:t>
            </a:r>
            <a:br>
              <a:rPr lang="en-US" sz="6000" dirty="0" smtClean="0">
                <a:latin typeface="+mn-lt"/>
              </a:rPr>
            </a:br>
            <a:r>
              <a:rPr lang="en-US" sz="6000" dirty="0" smtClean="0">
                <a:latin typeface="+mn-lt"/>
              </a:rPr>
              <a:t>Registration Timeline</a:t>
            </a:r>
            <a:endParaRPr lang="en-US" sz="6000" dirty="0">
              <a:latin typeface="+mn-lt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8077200" cy="228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5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7270451" y="82229"/>
            <a:ext cx="1835450" cy="2729594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cap="all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student fees &amp; financial </a:t>
            </a:r>
            <a:r>
              <a:rPr lang="en-US" sz="2800" b="1" cap="all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aid</a:t>
            </a:r>
          </a:p>
          <a:p>
            <a:r>
              <a:rPr lang="en-US" sz="1100" b="1" cap="all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sz="1100" b="1" cap="all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sz="7800" b="1" cap="all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FAQ</a:t>
            </a:r>
            <a:r>
              <a:rPr lang="en-US" sz="3200" b="1" cap="all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3408" y="40071"/>
            <a:ext cx="2965017" cy="1297419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If I receive Financial Aid, how does the new registration timeline affect my payment schedule?</a:t>
            </a:r>
            <a:endParaRPr lang="en-US" sz="1400" kern="1200" dirty="0"/>
          </a:p>
        </p:txBody>
      </p:sp>
      <p:sp>
        <p:nvSpPr>
          <p:cNvPr id="6" name="Freeform 5"/>
          <p:cNvSpPr/>
          <p:nvPr/>
        </p:nvSpPr>
        <p:spPr>
          <a:xfrm>
            <a:off x="3193821" y="40070"/>
            <a:ext cx="1367657" cy="2578100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If I register late, what do I pay to get on the Installment Plan?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4545847" y="82228"/>
            <a:ext cx="2713498" cy="1190862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If I pay by installments, how does the new registration timeline affect my payment schedule?</a:t>
            </a:r>
            <a:endParaRPr lang="en-US" sz="1400" kern="1200" dirty="0"/>
          </a:p>
        </p:txBody>
      </p:sp>
      <p:sp>
        <p:nvSpPr>
          <p:cNvPr id="9" name="Freeform 8"/>
          <p:cNvSpPr/>
          <p:nvPr/>
        </p:nvSpPr>
        <p:spPr>
          <a:xfrm>
            <a:off x="1545916" y="5036285"/>
            <a:ext cx="1355787" cy="1762502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When can I accept my student loans?</a:t>
            </a:r>
            <a:endParaRPr lang="en-US" sz="14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682057" y="1337490"/>
            <a:ext cx="2577287" cy="1376086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If I receive financial aid,  </a:t>
            </a:r>
            <a:r>
              <a:rPr lang="en-US" sz="1400" b="1" dirty="0"/>
              <a:t>h</a:t>
            </a:r>
            <a:r>
              <a:rPr lang="en-US" sz="1400" b="1" kern="1200" dirty="0" smtClean="0"/>
              <a:t>ow can I defer my registration fees?</a:t>
            </a:r>
            <a:endParaRPr lang="en-US" sz="14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15769" y="1315842"/>
            <a:ext cx="1612992" cy="2217172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I use </a:t>
            </a:r>
            <a:r>
              <a:rPr lang="en-US" sz="1400" b="1" kern="1200" dirty="0" err="1" smtClean="0"/>
              <a:t>CalVet</a:t>
            </a:r>
            <a:r>
              <a:rPr lang="en-US" sz="1400" b="1" kern="1200" dirty="0" smtClean="0"/>
              <a:t> Fee Waiver to pay a portion of my tuition fees, how will the new registration timeline impact me?</a:t>
            </a:r>
            <a:endParaRPr lang="en-US" sz="14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7836596" y="2618170"/>
            <a:ext cx="1300451" cy="2084868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Do I have to pay Non-resident Tuition prior to my registration for each semester?</a:t>
            </a:r>
            <a:endParaRPr lang="en-US" sz="14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1183195" y="2862984"/>
            <a:ext cx="6642295" cy="1417798"/>
          </a:xfrm>
          <a:custGeom>
            <a:avLst/>
            <a:gdLst>
              <a:gd name="connsiteX0" fmla="*/ 0 w 838274"/>
              <a:gd name="connsiteY0" fmla="*/ 419137 h 838274"/>
              <a:gd name="connsiteX1" fmla="*/ 419137 w 838274"/>
              <a:gd name="connsiteY1" fmla="*/ 0 h 838274"/>
              <a:gd name="connsiteX2" fmla="*/ 838274 w 838274"/>
              <a:gd name="connsiteY2" fmla="*/ 419137 h 838274"/>
              <a:gd name="connsiteX3" fmla="*/ 419137 w 838274"/>
              <a:gd name="connsiteY3" fmla="*/ 838274 h 838274"/>
              <a:gd name="connsiteX4" fmla="*/ 0 w 838274"/>
              <a:gd name="connsiteY4" fmla="*/ 419137 h 8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74" h="838274">
                <a:moveTo>
                  <a:pt x="0" y="419137"/>
                </a:moveTo>
                <a:cubicBezTo>
                  <a:pt x="0" y="187654"/>
                  <a:pt x="187654" y="0"/>
                  <a:pt x="419137" y="0"/>
                </a:cubicBezTo>
                <a:cubicBezTo>
                  <a:pt x="650620" y="0"/>
                  <a:pt x="838274" y="187654"/>
                  <a:pt x="838274" y="419137"/>
                </a:cubicBezTo>
                <a:cubicBezTo>
                  <a:pt x="838274" y="650620"/>
                  <a:pt x="650620" y="838274"/>
                  <a:pt x="419137" y="838274"/>
                </a:cubicBezTo>
                <a:cubicBezTo>
                  <a:pt x="187654" y="838274"/>
                  <a:pt x="0" y="650620"/>
                  <a:pt x="0" y="41913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002" tIns="138002" rIns="138002" bIns="138002" numCol="1" spcCol="1270" anchor="b" anchorCtr="0">
            <a:noAutofit/>
          </a:bodyPr>
          <a:lstStyle/>
          <a:p>
            <a:pPr lvl="0" algn="ctr" defTabSz="533400"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hlinkClick r:id="rId3"/>
              </a:rPr>
              <a:t>Newscenter.sdsu.edu/registration-timeline/ </a:t>
            </a:r>
            <a:r>
              <a:rPr lang="en-US" sz="2800" dirty="0" smtClean="0"/>
              <a:t>/</a:t>
            </a:r>
            <a:endParaRPr lang="en-US" sz="28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3233824" y="5496763"/>
            <a:ext cx="3081469" cy="1310794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How much do I have to pay at the time I sign up for the Non-resident Tuition Installment Plan? </a:t>
            </a:r>
            <a:endParaRPr lang="en-US" sz="14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1656639" y="1365927"/>
            <a:ext cx="1579044" cy="1401649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Who can I speak  to about my registration?</a:t>
            </a:r>
            <a:endParaRPr lang="en-US" sz="14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9289" y="4038600"/>
            <a:ext cx="1558171" cy="2286000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If I pay in full prior to registration, how does the new registration timeline affect my payment schedule? </a:t>
            </a:r>
            <a:endParaRPr lang="en-US" sz="14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7621364" y="4779624"/>
            <a:ext cx="1484536" cy="2006153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What are the due dates for the Non-resident Tuition Installment Plan?</a:t>
            </a:r>
            <a:endParaRPr lang="en-US" sz="1400" kern="1200" dirty="0"/>
          </a:p>
        </p:txBody>
      </p:sp>
      <p:sp>
        <p:nvSpPr>
          <p:cNvPr id="18" name="Freeform 17"/>
          <p:cNvSpPr/>
          <p:nvPr/>
        </p:nvSpPr>
        <p:spPr>
          <a:xfrm>
            <a:off x="2503117" y="4423713"/>
            <a:ext cx="2737650" cy="1044612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How can I find out how much my tuition will be for the upcoming semester?</a:t>
            </a:r>
            <a:endParaRPr lang="en-US" sz="14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6166424" y="4126082"/>
            <a:ext cx="1434698" cy="2333185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What is the deadline to signing up for the Basic Tuition and Non-resident Tuition Installment plans? </a:t>
            </a:r>
            <a:endParaRPr 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89700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Course </a:t>
            </a:r>
            <a:r>
              <a:rPr lang="en-US" dirty="0"/>
              <a:t>E</a:t>
            </a:r>
            <a:r>
              <a:rPr lang="en-US" dirty="0" smtClean="0"/>
              <a:t>ligibility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800" dirty="0" smtClean="0"/>
              <a:t>Types of eligibility</a:t>
            </a:r>
            <a:endParaRPr lang="en-US" sz="28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Student level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Major/pre-major status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Course pre-requisites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English, math and writing assessment clearance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0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</a:t>
            </a:r>
            <a:r>
              <a:rPr lang="en-US" dirty="0"/>
              <a:t>C</a:t>
            </a:r>
            <a:r>
              <a:rPr lang="en-US" dirty="0" smtClean="0"/>
              <a:t>ourse Eligibility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10203020"/>
              </p:ext>
            </p:extLst>
          </p:nvPr>
        </p:nvGraphicFramePr>
        <p:xfrm>
          <a:off x="381000" y="16764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558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EEE20E9-07BD-49B5-8AA7-B046040FB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graphicEl>
                                              <a:dgm id="{FEEE20E9-07BD-49B5-8AA7-B046040FB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graphicEl>
                                              <a:dgm id="{FEEE20E9-07BD-49B5-8AA7-B046040FB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4431A0F-7460-491B-95CE-C1D075858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>
                                            <p:graphicEl>
                                              <a:dgm id="{E4431A0F-7460-491B-95CE-C1D075858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graphicEl>
                                              <a:dgm id="{E4431A0F-7460-491B-95CE-C1D075858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FFE7C6B-6513-4A01-A5AC-36CD195E8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>
                                            <p:graphicEl>
                                              <a:dgm id="{4FFE7C6B-6513-4A01-A5AC-36CD195E8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>
                                            <p:graphicEl>
                                              <a:dgm id="{4FFE7C6B-6513-4A01-A5AC-36CD195E8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1046F5F-0291-41DA-8095-4BD742FDE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graphicEl>
                                              <a:dgm id="{81046F5F-0291-41DA-8095-4BD742FDE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graphicEl>
                                              <a:dgm id="{81046F5F-0291-41DA-8095-4BD742FDE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99AAEB0-BD79-45E9-8324-A9C007BDB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graphicEl>
                                              <a:dgm id="{099AAEB0-BD79-45E9-8324-A9C007BDB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>
                                            <p:graphicEl>
                                              <a:dgm id="{099AAEB0-BD79-45E9-8324-A9C007BDB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B50BAD5-5C53-4571-B524-FF9A7546E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graphicEl>
                                              <a:dgm id="{7B50BAD5-5C53-4571-B524-FF9A7546E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graphicEl>
                                              <a:dgm id="{7B50BAD5-5C53-4571-B524-FF9A7546E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ADA8E49-DE63-4400-9370-41C249A2E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graphicEl>
                                              <a:dgm id="{0ADA8E49-DE63-4400-9370-41C249A2E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graphicEl>
                                              <a:dgm id="{0ADA8E49-DE63-4400-9370-41C249A2E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67C933C-8698-4472-83F4-5E90FA731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>
                                            <p:graphicEl>
                                              <a:dgm id="{D67C933C-8698-4472-83F4-5E90FA731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graphicEl>
                                              <a:dgm id="{D67C933C-8698-4472-83F4-5E90FA731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1D8C3F3-8ED1-4B4E-AE62-E98F34B0B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>
                                            <p:graphicEl>
                                              <a:dgm id="{91D8C3F3-8ED1-4B4E-AE62-E98F34B0B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>
                                            <p:graphicEl>
                                              <a:dgm id="{91D8C3F3-8ED1-4B4E-AE62-E98F34B0B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3F11EF9-3486-4B43-B1A3-EA258DF86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>
                                            <p:graphicEl>
                                              <a:dgm id="{53F11EF9-3486-4B43-B1A3-EA258DF86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>
                                            <p:graphicEl>
                                              <a:dgm id="{53F11EF9-3486-4B43-B1A3-EA258DF86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FD2BD8D-583F-4447-BB91-03308F1B3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>
                                            <p:graphicEl>
                                              <a:dgm id="{FFD2BD8D-583F-4447-BB91-03308F1B3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>
                                            <p:graphicEl>
                                              <a:dgm id="{FFD2BD8D-583F-4447-BB91-03308F1B3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C92C3F-1483-4370-8F52-0904976ED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">
                                            <p:graphicEl>
                                              <a:dgm id="{70C92C3F-1483-4370-8F52-0904976ED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>
                                            <p:graphicEl>
                                              <a:dgm id="{70C92C3F-1483-4370-8F52-0904976ED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CB286AA-17E9-4057-A6D3-D973213C4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>
                                            <p:graphicEl>
                                              <a:dgm id="{CCB286AA-17E9-4057-A6D3-D973213C4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>
                                            <p:graphicEl>
                                              <a:dgm id="{CCB286AA-17E9-4057-A6D3-D973213C4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162526A-5F81-4665-97FB-0AF88A024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>
                                            <p:graphicEl>
                                              <a:dgm id="{0162526A-5F81-4665-97FB-0AF88A024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>
                                            <p:graphicEl>
                                              <a:dgm id="{0162526A-5F81-4665-97FB-0AF88A024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C</a:t>
            </a:r>
            <a:r>
              <a:rPr lang="en-US" dirty="0" smtClean="0"/>
              <a:t>ourse Eligibility</a:t>
            </a:r>
            <a:endParaRPr lang="en-US" dirty="0"/>
          </a:p>
        </p:txBody>
      </p:sp>
      <p:sp>
        <p:nvSpPr>
          <p:cNvPr id="4" name="L-Shape 3"/>
          <p:cNvSpPr/>
          <p:nvPr/>
        </p:nvSpPr>
        <p:spPr>
          <a:xfrm rot="5400000">
            <a:off x="1217080" y="1499616"/>
            <a:ext cx="2756196" cy="378349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2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L-Shape 4"/>
          <p:cNvSpPr/>
          <p:nvPr/>
        </p:nvSpPr>
        <p:spPr>
          <a:xfrm rot="5400000">
            <a:off x="5435045" y="2615184"/>
            <a:ext cx="2514600" cy="378349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2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12872" y="2395447"/>
            <a:ext cx="1167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kern="0" dirty="0">
                <a:solidFill>
                  <a:sysClr val="windowText" lastClr="000000"/>
                </a:solidFill>
              </a:rPr>
              <a:t>Trust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27100" y="3571281"/>
            <a:ext cx="1693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kern="0" dirty="0" smtClean="0">
                <a:solidFill>
                  <a:sysClr val="windowText" lastClr="000000"/>
                </a:solidFill>
              </a:rPr>
              <a:t>Confirm</a:t>
            </a:r>
            <a:endParaRPr lang="en-US" sz="3600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33230" y="2953577"/>
            <a:ext cx="34187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ysClr val="windowText" lastClr="000000"/>
                </a:solidFill>
              </a:rPr>
              <a:t>S</a:t>
            </a:r>
            <a:r>
              <a:rPr lang="en-US" sz="1600" kern="0" dirty="0" smtClean="0">
                <a:solidFill>
                  <a:sysClr val="windowText" lastClr="000000"/>
                </a:solidFill>
              </a:rPr>
              <a:t>tudents register </a:t>
            </a:r>
            <a:r>
              <a:rPr lang="en-US" sz="1600" kern="0" dirty="0">
                <a:solidFill>
                  <a:sysClr val="windowText" lastClr="000000"/>
                </a:solidFill>
              </a:rPr>
              <a:t>on the assumption that </a:t>
            </a:r>
            <a:r>
              <a:rPr lang="en-US" sz="1600" kern="0" dirty="0" smtClean="0">
                <a:solidFill>
                  <a:sysClr val="windowText" lastClr="000000"/>
                </a:solidFill>
              </a:rPr>
              <a:t>eligibility will be met </a:t>
            </a:r>
            <a:endParaRPr lang="en-US" sz="1600" kern="0" dirty="0">
              <a:solidFill>
                <a:sysClr val="windowText" lastClr="000000"/>
              </a:solidFill>
            </a:endParaRPr>
          </a:p>
          <a:p>
            <a:pPr lvl="0"/>
            <a:endParaRPr lang="en-US" sz="1600" kern="0" dirty="0">
              <a:solidFill>
                <a:sysClr val="windowText" lastClr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ysClr val="windowText" lastClr="000000"/>
                </a:solidFill>
              </a:rPr>
              <a:t>Students receive warning messages indicating that they will be dropped if </a:t>
            </a:r>
            <a:r>
              <a:rPr lang="en-US" sz="1600" kern="0" dirty="0" smtClean="0">
                <a:solidFill>
                  <a:sysClr val="windowText" lastClr="000000"/>
                </a:solidFill>
              </a:rPr>
              <a:t>eligibility is </a:t>
            </a:r>
            <a:r>
              <a:rPr lang="en-US" sz="1600" kern="0" dirty="0">
                <a:solidFill>
                  <a:sysClr val="windowText" lastClr="000000"/>
                </a:solidFill>
              </a:rPr>
              <a:t>not met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27100" y="4288390"/>
            <a:ext cx="33667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ysClr val="windowText" lastClr="000000"/>
                </a:solidFill>
              </a:rPr>
              <a:t>After final grades are posted, drop ineligible students (including those on the waitlist)</a:t>
            </a:r>
          </a:p>
          <a:p>
            <a:pPr lvl="0"/>
            <a:endParaRPr lang="en-US" sz="1200" kern="0" dirty="0">
              <a:solidFill>
                <a:sysClr val="windowText" lastClr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ysClr val="windowText" lastClr="000000"/>
                </a:solidFill>
              </a:rPr>
              <a:t>Maintain current practice of department-supported exceptions</a:t>
            </a:r>
          </a:p>
        </p:txBody>
      </p:sp>
    </p:spTree>
    <p:extLst>
      <p:ext uri="{BB962C8B-B14F-4D97-AF65-F5344CB8AC3E}">
        <p14:creationId xmlns:p14="http://schemas.microsoft.com/office/powerpoint/2010/main" val="42756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 uiExpand="1" build="p"/>
      <p:bldP spid="1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Advising </a:t>
            </a:r>
            <a:br>
              <a:rPr lang="en-US" dirty="0"/>
            </a:br>
            <a:r>
              <a:rPr lang="en-US" sz="2800" dirty="0"/>
              <a:t>in the context of </a:t>
            </a:r>
            <a:r>
              <a:rPr lang="en-US" sz="2800" dirty="0" smtClean="0"/>
              <a:t>the new </a:t>
            </a:r>
            <a:r>
              <a:rPr lang="en-US" sz="2800" dirty="0"/>
              <a:t>registration timeline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559613"/>
              </p:ext>
            </p:extLst>
          </p:nvPr>
        </p:nvGraphicFramePr>
        <p:xfrm>
          <a:off x="14478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099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13B7D6-82AA-49A9-8866-C9BBE2ECF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F713B7D6-82AA-49A9-8866-C9BBE2ECF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55E26B-CB7C-4132-BD6A-8317274D1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3055E26B-CB7C-4132-BD6A-8317274D1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 Advising Timeline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3564466"/>
          </a:xfrm>
        </p:spPr>
        <p:txBody>
          <a:bodyPr anchor="ctr"/>
          <a:lstStyle/>
          <a:p>
            <a:r>
              <a:rPr lang="en-US" sz="2800" dirty="0" smtClean="0"/>
              <a:t>Advisors continue to meet with students during  the semester…</a:t>
            </a:r>
          </a:p>
          <a:p>
            <a:endParaRPr lang="en-US" sz="2800" dirty="0" smtClean="0"/>
          </a:p>
          <a:p>
            <a:pPr lvl="0" rtl="0"/>
            <a:r>
              <a:rPr lang="en-US" sz="2800" dirty="0" smtClean="0"/>
              <a:t>with </a:t>
            </a:r>
            <a:r>
              <a:rPr lang="en-US" sz="3200" dirty="0" smtClean="0"/>
              <a:t>October</a:t>
            </a:r>
            <a:r>
              <a:rPr lang="en-US" sz="2800" dirty="0" smtClean="0"/>
              <a:t> and </a:t>
            </a:r>
            <a:r>
              <a:rPr lang="en-US" sz="3200" dirty="0" smtClean="0"/>
              <a:t>March</a:t>
            </a:r>
            <a:r>
              <a:rPr lang="en-US" sz="2800" dirty="0" smtClean="0"/>
              <a:t> as focal advising months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5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152399"/>
            <a:ext cx="7559040" cy="73152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Shift in Advising Timeline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1"/>
          <a:stretch/>
        </p:blipFill>
        <p:spPr>
          <a:xfrm>
            <a:off x="2230334" y="1052199"/>
            <a:ext cx="4744293" cy="5664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0334" y="867533"/>
            <a:ext cx="47442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2017-2018 Academic Year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54868" y="2791260"/>
            <a:ext cx="128833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6600"/>
                </a:solidFill>
              </a:rPr>
              <a:t>OCTOBER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54124" y="2791260"/>
            <a:ext cx="1333359" cy="1107687"/>
          </a:xfrm>
          <a:prstGeom prst="roundRect">
            <a:avLst/>
          </a:prstGeom>
          <a:noFill/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9627" y="4210884"/>
            <a:ext cx="114299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MARCH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14841" y="4155027"/>
            <a:ext cx="1235956" cy="1079396"/>
          </a:xfrm>
          <a:prstGeom prst="roundRect">
            <a:avLst/>
          </a:prstGeom>
          <a:noFill/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5760" bIns="91440"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2794233" y="3928288"/>
            <a:ext cx="609600" cy="295739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1660000">
            <a:off x="5720101" y="5213232"/>
            <a:ext cx="625435" cy="297644"/>
          </a:xfrm>
          <a:prstGeom prst="down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76841" y="4253368"/>
            <a:ext cx="128833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6600"/>
                </a:solidFill>
              </a:rPr>
              <a:t>Planning for Spring semester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0864" y="5516312"/>
            <a:ext cx="1283907" cy="8352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6600"/>
                </a:solidFill>
              </a:rPr>
              <a:t>Planning for Summer and Fall semester</a:t>
            </a:r>
            <a:endParaRPr lang="en-US" sz="1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93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 Advising Timeline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3640666"/>
          </a:xfrm>
        </p:spPr>
        <p:txBody>
          <a:bodyPr anchor="ctr">
            <a:normAutofit/>
          </a:bodyPr>
          <a:lstStyle/>
          <a:p>
            <a: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Goal over the long term…</a:t>
            </a:r>
          </a:p>
          <a:p>
            <a:pPr marL="0" lv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/>
          </a:p>
          <a:p>
            <a: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More effective use of advisors’ time and a decrease in (panicked) last minute advising requests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94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 Advising Timeline</a:t>
            </a:r>
            <a:r>
              <a:rPr lang="en-US" sz="4400" dirty="0" smtClean="0">
                <a:solidFill>
                  <a:prstClr val="white"/>
                </a:solidFill>
              </a:rPr>
              <a:t> 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45720" indent="0">
              <a:buNone/>
            </a:pPr>
            <a:r>
              <a:rPr lang="en-US" sz="2800" dirty="0" smtClean="0"/>
              <a:t>Implementation Year</a:t>
            </a:r>
          </a:p>
          <a:p>
            <a:pPr marL="45720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sz="2400" dirty="0" smtClean="0"/>
              <a:t>During the first year, students will have a myriad of questions for advisors in the office of financial </a:t>
            </a:r>
            <a:r>
              <a:rPr lang="en-US" sz="2400" dirty="0"/>
              <a:t>a</a:t>
            </a:r>
            <a:r>
              <a:rPr lang="en-US" sz="2400" dirty="0" smtClean="0"/>
              <a:t>id, student </a:t>
            </a:r>
            <a:r>
              <a:rPr lang="en-US" sz="2400" dirty="0"/>
              <a:t>a</a:t>
            </a:r>
            <a:r>
              <a:rPr lang="en-US" sz="2400" dirty="0" smtClean="0"/>
              <a:t>ccount </a:t>
            </a:r>
            <a:r>
              <a:rPr lang="en-US" sz="2400" dirty="0"/>
              <a:t>s</a:t>
            </a:r>
            <a:r>
              <a:rPr lang="en-US" sz="2400" dirty="0" smtClean="0"/>
              <a:t>ervices, office of the registrar, </a:t>
            </a:r>
            <a:r>
              <a:rPr lang="en-US" sz="2400" dirty="0"/>
              <a:t>a</a:t>
            </a:r>
            <a:r>
              <a:rPr lang="en-US" sz="2400" dirty="0" smtClean="0"/>
              <a:t>dvising and evaluations, and academic departments.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899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6876191" y="517546"/>
            <a:ext cx="2241566" cy="1946760"/>
          </a:xfrm>
        </p:spPr>
        <p:txBody>
          <a:bodyPr/>
          <a:lstStyle/>
          <a:p>
            <a:r>
              <a:rPr lang="en-US" sz="1800" cap="all" dirty="0">
                <a:solidFill>
                  <a:prstClr val="white"/>
                </a:solidFill>
                <a:ea typeface="+mj-ea"/>
                <a:cs typeface="+mj-cs"/>
              </a:rPr>
              <a:t/>
            </a:r>
            <a:br>
              <a:rPr lang="en-US" sz="1800" cap="all" dirty="0">
                <a:solidFill>
                  <a:prstClr val="white"/>
                </a:solidFill>
                <a:ea typeface="+mj-ea"/>
                <a:cs typeface="+mj-cs"/>
              </a:rPr>
            </a:br>
            <a:r>
              <a:rPr lang="en-US" sz="8800" cap="all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FAQ</a:t>
            </a:r>
            <a:r>
              <a:rPr lang="en-US" sz="3600" cap="all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6201" y="28604"/>
            <a:ext cx="2619058" cy="1225545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Are any other deadlines changing (housing, installment plan deadlines, etc.)?</a:t>
            </a:r>
            <a:endParaRPr lang="en-US" sz="1400" kern="1200" dirty="0"/>
          </a:p>
        </p:txBody>
      </p:sp>
      <p:sp>
        <p:nvSpPr>
          <p:cNvPr id="6" name="Freeform 5"/>
          <p:cNvSpPr/>
          <p:nvPr/>
        </p:nvSpPr>
        <p:spPr>
          <a:xfrm>
            <a:off x="2979708" y="127048"/>
            <a:ext cx="1329557" cy="1939874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What if I don’t pass a pre-requisite for a class I’ve enrolled in?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4317752" y="166656"/>
            <a:ext cx="2420922" cy="1123132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/>
              <a:t>How will my classes in progress be accounted for in my registration date?</a:t>
            </a:r>
            <a:endParaRPr lang="en-US" sz="1400" kern="1200" dirty="0"/>
          </a:p>
        </p:txBody>
      </p:sp>
      <p:sp>
        <p:nvSpPr>
          <p:cNvPr id="9" name="Freeform 8"/>
          <p:cNvSpPr/>
          <p:nvPr/>
        </p:nvSpPr>
        <p:spPr>
          <a:xfrm>
            <a:off x="17309" y="1308158"/>
            <a:ext cx="1430492" cy="1553870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When will I register for classes?</a:t>
            </a:r>
            <a:endParaRPr lang="en-US" sz="1400" kern="1200" dirty="0"/>
          </a:p>
        </p:txBody>
      </p:sp>
      <p:sp>
        <p:nvSpPr>
          <p:cNvPr id="10" name="Freeform 9"/>
          <p:cNvSpPr/>
          <p:nvPr/>
        </p:nvSpPr>
        <p:spPr>
          <a:xfrm>
            <a:off x="1510668" y="1364904"/>
            <a:ext cx="1574242" cy="1536152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How will </a:t>
            </a:r>
            <a:r>
              <a:rPr lang="en-US" sz="1400" dirty="0" smtClean="0"/>
              <a:t>this help me graduate faster?</a:t>
            </a:r>
            <a:endParaRPr lang="en-US" sz="14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251688" y="4552819"/>
            <a:ext cx="1481345" cy="1337738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Will the waitlist process change?</a:t>
            </a:r>
            <a:endParaRPr lang="en-US" sz="16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6244047" y="4158121"/>
            <a:ext cx="1373333" cy="1655020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/>
              <a:t>What if I have a hold on my registration for testing, immunization, etc.?</a:t>
            </a:r>
            <a:endParaRPr lang="en-US" sz="14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886481" y="1470289"/>
            <a:ext cx="2034571" cy="1620197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What if I miss my earlier registration date for some reason?</a:t>
            </a:r>
            <a:endParaRPr lang="en-US" sz="16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5293157" y="5599001"/>
            <a:ext cx="1485034" cy="1212924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Why is this change being made?</a:t>
            </a:r>
            <a:endParaRPr lang="en-US" sz="14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69591" y="4637235"/>
            <a:ext cx="1657175" cy="2133600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kern="1200" dirty="0" smtClean="0"/>
              <a:t>Will I need to complete testing requirements and pre-requisites earlier in order to register?</a:t>
            </a:r>
            <a:endParaRPr lang="en-US" sz="1350" kern="1200" dirty="0"/>
          </a:p>
        </p:txBody>
      </p:sp>
      <p:sp>
        <p:nvSpPr>
          <p:cNvPr id="17" name="Freeform 16"/>
          <p:cNvSpPr/>
          <p:nvPr/>
        </p:nvSpPr>
        <p:spPr>
          <a:xfrm>
            <a:off x="1762511" y="4841201"/>
            <a:ext cx="2062048" cy="990600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What if I am placed on probation?</a:t>
            </a:r>
            <a:endParaRPr lang="en-US" sz="1600" kern="1200" dirty="0"/>
          </a:p>
        </p:txBody>
      </p:sp>
      <p:sp>
        <p:nvSpPr>
          <p:cNvPr id="18" name="Freeform 17"/>
          <p:cNvSpPr/>
          <p:nvPr/>
        </p:nvSpPr>
        <p:spPr>
          <a:xfrm>
            <a:off x="2547347" y="5831801"/>
            <a:ext cx="2469912" cy="980124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/>
              <a:t>Is the add/drop deadline changing?</a:t>
            </a:r>
            <a:endParaRPr lang="en-US" sz="1600" b="1" kern="1200" dirty="0"/>
          </a:p>
        </p:txBody>
      </p:sp>
      <p:sp>
        <p:nvSpPr>
          <p:cNvPr id="19" name="Freeform 18"/>
          <p:cNvSpPr/>
          <p:nvPr/>
        </p:nvSpPr>
        <p:spPr>
          <a:xfrm>
            <a:off x="7542181" y="4920418"/>
            <a:ext cx="1434698" cy="1873377"/>
          </a:xfrm>
          <a:custGeom>
            <a:avLst/>
            <a:gdLst>
              <a:gd name="connsiteX0" fmla="*/ 0 w 1047842"/>
              <a:gd name="connsiteY0" fmla="*/ 523921 h 1047842"/>
              <a:gd name="connsiteX1" fmla="*/ 523921 w 1047842"/>
              <a:gd name="connsiteY1" fmla="*/ 0 h 1047842"/>
              <a:gd name="connsiteX2" fmla="*/ 1047842 w 1047842"/>
              <a:gd name="connsiteY2" fmla="*/ 523921 h 1047842"/>
              <a:gd name="connsiteX3" fmla="*/ 523921 w 1047842"/>
              <a:gd name="connsiteY3" fmla="*/ 1047842 h 1047842"/>
              <a:gd name="connsiteX4" fmla="*/ 0 w 1047842"/>
              <a:gd name="connsiteY4" fmla="*/ 523921 h 104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42" h="1047842">
                <a:moveTo>
                  <a:pt x="0" y="523921"/>
                </a:moveTo>
                <a:cubicBezTo>
                  <a:pt x="0" y="234567"/>
                  <a:pt x="234567" y="0"/>
                  <a:pt x="523921" y="0"/>
                </a:cubicBezTo>
                <a:cubicBezTo>
                  <a:pt x="813275" y="0"/>
                  <a:pt x="1047842" y="234567"/>
                  <a:pt x="1047842" y="523921"/>
                </a:cubicBezTo>
                <a:cubicBezTo>
                  <a:pt x="1047842" y="813275"/>
                  <a:pt x="813275" y="1047842"/>
                  <a:pt x="523921" y="1047842"/>
                </a:cubicBezTo>
                <a:cubicBezTo>
                  <a:pt x="234567" y="1047842"/>
                  <a:pt x="0" y="813275"/>
                  <a:pt x="0" y="52392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73" tIns="161073" rIns="161073" bIns="16107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/>
              <a:t> </a:t>
            </a:r>
            <a:r>
              <a:rPr lang="en-US" sz="1400" b="1" kern="1200" dirty="0" smtClean="0"/>
              <a:t>Will I know who is teaching my class at the time of registration?</a:t>
            </a:r>
            <a:endParaRPr lang="en-US" sz="1400" kern="1200" dirty="0"/>
          </a:p>
        </p:txBody>
      </p:sp>
      <p:sp>
        <p:nvSpPr>
          <p:cNvPr id="20" name="Oval 19"/>
          <p:cNvSpPr/>
          <p:nvPr/>
        </p:nvSpPr>
        <p:spPr>
          <a:xfrm>
            <a:off x="7651128" y="2016753"/>
            <a:ext cx="1404956" cy="243839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When should I see my advisor based on this new timeline?</a:t>
            </a:r>
            <a:endParaRPr lang="en-US" sz="1600" dirty="0"/>
          </a:p>
        </p:txBody>
      </p:sp>
      <p:sp>
        <p:nvSpPr>
          <p:cNvPr id="21" name="Freeform 20"/>
          <p:cNvSpPr/>
          <p:nvPr/>
        </p:nvSpPr>
        <p:spPr>
          <a:xfrm>
            <a:off x="107692" y="3014087"/>
            <a:ext cx="6768500" cy="1538732"/>
          </a:xfrm>
          <a:custGeom>
            <a:avLst/>
            <a:gdLst>
              <a:gd name="connsiteX0" fmla="*/ 0 w 838274"/>
              <a:gd name="connsiteY0" fmla="*/ 419137 h 838274"/>
              <a:gd name="connsiteX1" fmla="*/ 419137 w 838274"/>
              <a:gd name="connsiteY1" fmla="*/ 0 h 838274"/>
              <a:gd name="connsiteX2" fmla="*/ 838274 w 838274"/>
              <a:gd name="connsiteY2" fmla="*/ 419137 h 838274"/>
              <a:gd name="connsiteX3" fmla="*/ 419137 w 838274"/>
              <a:gd name="connsiteY3" fmla="*/ 838274 h 838274"/>
              <a:gd name="connsiteX4" fmla="*/ 0 w 838274"/>
              <a:gd name="connsiteY4" fmla="*/ 419137 h 8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74" h="838274">
                <a:moveTo>
                  <a:pt x="0" y="419137"/>
                </a:moveTo>
                <a:cubicBezTo>
                  <a:pt x="0" y="187654"/>
                  <a:pt x="187654" y="0"/>
                  <a:pt x="419137" y="0"/>
                </a:cubicBezTo>
                <a:cubicBezTo>
                  <a:pt x="650620" y="0"/>
                  <a:pt x="838274" y="187654"/>
                  <a:pt x="838274" y="419137"/>
                </a:cubicBezTo>
                <a:cubicBezTo>
                  <a:pt x="838274" y="650620"/>
                  <a:pt x="650620" y="838274"/>
                  <a:pt x="419137" y="838274"/>
                </a:cubicBezTo>
                <a:cubicBezTo>
                  <a:pt x="187654" y="838274"/>
                  <a:pt x="0" y="650620"/>
                  <a:pt x="0" y="41913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002" tIns="138002" rIns="138002" bIns="13800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smtClean="0">
                <a:hlinkClick r:id="rId3"/>
              </a:rPr>
              <a:t>newscenter.sdsu.edu/registration-timeline/</a:t>
            </a:r>
            <a:endParaRPr lang="en-US" sz="2800" kern="1200" dirty="0"/>
          </a:p>
        </p:txBody>
      </p:sp>
    </p:spTree>
    <p:extLst>
      <p:ext uri="{BB962C8B-B14F-4D97-AF65-F5344CB8AC3E}">
        <p14:creationId xmlns:p14="http://schemas.microsoft.com/office/powerpoint/2010/main" val="402491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Registration timeline is changing.  </a:t>
            </a:r>
            <a:r>
              <a:rPr lang="en-US" sz="4400" dirty="0" smtClean="0"/>
              <a:t>Who </a:t>
            </a:r>
            <a:r>
              <a:rPr lang="en-US" sz="4400" dirty="0"/>
              <a:t>should care?</a:t>
            </a:r>
          </a:p>
        </p:txBody>
      </p:sp>
      <p:sp>
        <p:nvSpPr>
          <p:cNvPr id="3" name="Freeform 2"/>
          <p:cNvSpPr/>
          <p:nvPr/>
        </p:nvSpPr>
        <p:spPr>
          <a:xfrm>
            <a:off x="925949" y="1897930"/>
            <a:ext cx="2254969" cy="1352981"/>
          </a:xfrm>
          <a:custGeom>
            <a:avLst/>
            <a:gdLst>
              <a:gd name="connsiteX0" fmla="*/ 0 w 2254969"/>
              <a:gd name="connsiteY0" fmla="*/ 0 h 1352981"/>
              <a:gd name="connsiteX1" fmla="*/ 2254969 w 2254969"/>
              <a:gd name="connsiteY1" fmla="*/ 0 h 1352981"/>
              <a:gd name="connsiteX2" fmla="*/ 2254969 w 2254969"/>
              <a:gd name="connsiteY2" fmla="*/ 1352981 h 1352981"/>
              <a:gd name="connsiteX3" fmla="*/ 0 w 2254969"/>
              <a:gd name="connsiteY3" fmla="*/ 1352981 h 1352981"/>
              <a:gd name="connsiteX4" fmla="*/ 0 w 2254969"/>
              <a:gd name="connsiteY4" fmla="*/ 0 h 13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969" h="1352981">
                <a:moveTo>
                  <a:pt x="0" y="0"/>
                </a:moveTo>
                <a:lnTo>
                  <a:pt x="2254969" y="0"/>
                </a:lnTo>
                <a:lnTo>
                  <a:pt x="2254969" y="1352981"/>
                </a:lnTo>
                <a:lnTo>
                  <a:pt x="0" y="13529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/>
              <a:t>Faculty</a:t>
            </a:r>
            <a:endParaRPr lang="en-US" sz="2300" kern="1200" dirty="0"/>
          </a:p>
        </p:txBody>
      </p:sp>
      <p:sp>
        <p:nvSpPr>
          <p:cNvPr id="5" name="Freeform 4"/>
          <p:cNvSpPr/>
          <p:nvPr/>
        </p:nvSpPr>
        <p:spPr>
          <a:xfrm>
            <a:off x="3406415" y="1897930"/>
            <a:ext cx="2254969" cy="1352981"/>
          </a:xfrm>
          <a:custGeom>
            <a:avLst/>
            <a:gdLst>
              <a:gd name="connsiteX0" fmla="*/ 0 w 2254969"/>
              <a:gd name="connsiteY0" fmla="*/ 0 h 1352981"/>
              <a:gd name="connsiteX1" fmla="*/ 2254969 w 2254969"/>
              <a:gd name="connsiteY1" fmla="*/ 0 h 1352981"/>
              <a:gd name="connsiteX2" fmla="*/ 2254969 w 2254969"/>
              <a:gd name="connsiteY2" fmla="*/ 1352981 h 1352981"/>
              <a:gd name="connsiteX3" fmla="*/ 0 w 2254969"/>
              <a:gd name="connsiteY3" fmla="*/ 1352981 h 1352981"/>
              <a:gd name="connsiteX4" fmla="*/ 0 w 2254969"/>
              <a:gd name="connsiteY4" fmla="*/ 0 h 13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969" h="1352981">
                <a:moveTo>
                  <a:pt x="0" y="0"/>
                </a:moveTo>
                <a:lnTo>
                  <a:pt x="2254969" y="0"/>
                </a:lnTo>
                <a:lnTo>
                  <a:pt x="2254969" y="1352981"/>
                </a:lnTo>
                <a:lnTo>
                  <a:pt x="0" y="13529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/>
              <a:t>Students</a:t>
            </a:r>
            <a:endParaRPr lang="en-US" sz="2600" kern="1200" dirty="0"/>
          </a:p>
        </p:txBody>
      </p:sp>
      <p:sp>
        <p:nvSpPr>
          <p:cNvPr id="6" name="Freeform 5"/>
          <p:cNvSpPr/>
          <p:nvPr/>
        </p:nvSpPr>
        <p:spPr>
          <a:xfrm>
            <a:off x="5886881" y="1897930"/>
            <a:ext cx="2254969" cy="1352981"/>
          </a:xfrm>
          <a:custGeom>
            <a:avLst/>
            <a:gdLst>
              <a:gd name="connsiteX0" fmla="*/ 0 w 2254969"/>
              <a:gd name="connsiteY0" fmla="*/ 0 h 1352981"/>
              <a:gd name="connsiteX1" fmla="*/ 2254969 w 2254969"/>
              <a:gd name="connsiteY1" fmla="*/ 0 h 1352981"/>
              <a:gd name="connsiteX2" fmla="*/ 2254969 w 2254969"/>
              <a:gd name="connsiteY2" fmla="*/ 1352981 h 1352981"/>
              <a:gd name="connsiteX3" fmla="*/ 0 w 2254969"/>
              <a:gd name="connsiteY3" fmla="*/ 1352981 h 1352981"/>
              <a:gd name="connsiteX4" fmla="*/ 0 w 2254969"/>
              <a:gd name="connsiteY4" fmla="*/ 0 h 13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969" h="1352981">
                <a:moveTo>
                  <a:pt x="0" y="0"/>
                </a:moveTo>
                <a:lnTo>
                  <a:pt x="2254969" y="0"/>
                </a:lnTo>
                <a:lnTo>
                  <a:pt x="2254969" y="1352981"/>
                </a:lnTo>
                <a:lnTo>
                  <a:pt x="0" y="13529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/>
              <a:t>Advisors</a:t>
            </a:r>
            <a:endParaRPr lang="en-US" sz="2300" kern="1200" dirty="0"/>
          </a:p>
        </p:txBody>
      </p:sp>
      <p:sp>
        <p:nvSpPr>
          <p:cNvPr id="7" name="Freeform 6"/>
          <p:cNvSpPr/>
          <p:nvPr/>
        </p:nvSpPr>
        <p:spPr>
          <a:xfrm>
            <a:off x="914392" y="3505200"/>
            <a:ext cx="2254969" cy="1352981"/>
          </a:xfrm>
          <a:custGeom>
            <a:avLst/>
            <a:gdLst>
              <a:gd name="connsiteX0" fmla="*/ 0 w 2254969"/>
              <a:gd name="connsiteY0" fmla="*/ 0 h 1352981"/>
              <a:gd name="connsiteX1" fmla="*/ 2254969 w 2254969"/>
              <a:gd name="connsiteY1" fmla="*/ 0 h 1352981"/>
              <a:gd name="connsiteX2" fmla="*/ 2254969 w 2254969"/>
              <a:gd name="connsiteY2" fmla="*/ 1352981 h 1352981"/>
              <a:gd name="connsiteX3" fmla="*/ 0 w 2254969"/>
              <a:gd name="connsiteY3" fmla="*/ 1352981 h 1352981"/>
              <a:gd name="connsiteX4" fmla="*/ 0 w 2254969"/>
              <a:gd name="connsiteY4" fmla="*/ 0 h 13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969" h="1352981">
                <a:moveTo>
                  <a:pt x="0" y="0"/>
                </a:moveTo>
                <a:lnTo>
                  <a:pt x="2254969" y="0"/>
                </a:lnTo>
                <a:lnTo>
                  <a:pt x="2254969" y="1352981"/>
                </a:lnTo>
                <a:lnTo>
                  <a:pt x="0" y="13529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/>
              <a:t>Enrollment Services</a:t>
            </a:r>
            <a:endParaRPr lang="en-US" sz="2300" kern="1200" dirty="0"/>
          </a:p>
        </p:txBody>
      </p:sp>
      <p:sp>
        <p:nvSpPr>
          <p:cNvPr id="8" name="Freeform 7"/>
          <p:cNvSpPr/>
          <p:nvPr/>
        </p:nvSpPr>
        <p:spPr>
          <a:xfrm>
            <a:off x="3345179" y="3450166"/>
            <a:ext cx="2377440" cy="1463040"/>
          </a:xfrm>
          <a:custGeom>
            <a:avLst/>
            <a:gdLst>
              <a:gd name="connsiteX0" fmla="*/ 0 w 2254969"/>
              <a:gd name="connsiteY0" fmla="*/ 0 h 1352981"/>
              <a:gd name="connsiteX1" fmla="*/ 2254969 w 2254969"/>
              <a:gd name="connsiteY1" fmla="*/ 0 h 1352981"/>
              <a:gd name="connsiteX2" fmla="*/ 2254969 w 2254969"/>
              <a:gd name="connsiteY2" fmla="*/ 1352981 h 1352981"/>
              <a:gd name="connsiteX3" fmla="*/ 0 w 2254969"/>
              <a:gd name="connsiteY3" fmla="*/ 1352981 h 1352981"/>
              <a:gd name="connsiteX4" fmla="*/ 0 w 2254969"/>
              <a:gd name="connsiteY4" fmla="*/ 0 h 13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969" h="1352981">
                <a:moveTo>
                  <a:pt x="0" y="0"/>
                </a:moveTo>
                <a:lnTo>
                  <a:pt x="2254969" y="0"/>
                </a:lnTo>
                <a:lnTo>
                  <a:pt x="2254969" y="1352981"/>
                </a:lnTo>
                <a:lnTo>
                  <a:pt x="0" y="13529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/>
              <a:t>Everyone!</a:t>
            </a:r>
            <a:endParaRPr lang="en-US" sz="4000" kern="1200" dirty="0"/>
          </a:p>
        </p:txBody>
      </p:sp>
      <p:sp>
        <p:nvSpPr>
          <p:cNvPr id="9" name="Freeform 8"/>
          <p:cNvSpPr/>
          <p:nvPr/>
        </p:nvSpPr>
        <p:spPr>
          <a:xfrm>
            <a:off x="5867409" y="3505196"/>
            <a:ext cx="2254969" cy="1352981"/>
          </a:xfrm>
          <a:custGeom>
            <a:avLst/>
            <a:gdLst>
              <a:gd name="connsiteX0" fmla="*/ 0 w 2254969"/>
              <a:gd name="connsiteY0" fmla="*/ 0 h 1352981"/>
              <a:gd name="connsiteX1" fmla="*/ 2254969 w 2254969"/>
              <a:gd name="connsiteY1" fmla="*/ 0 h 1352981"/>
              <a:gd name="connsiteX2" fmla="*/ 2254969 w 2254969"/>
              <a:gd name="connsiteY2" fmla="*/ 1352981 h 1352981"/>
              <a:gd name="connsiteX3" fmla="*/ 0 w 2254969"/>
              <a:gd name="connsiteY3" fmla="*/ 1352981 h 1352981"/>
              <a:gd name="connsiteX4" fmla="*/ 0 w 2254969"/>
              <a:gd name="connsiteY4" fmla="*/ 0 h 13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969" h="1352981">
                <a:moveTo>
                  <a:pt x="0" y="0"/>
                </a:moveTo>
                <a:lnTo>
                  <a:pt x="2254969" y="0"/>
                </a:lnTo>
                <a:lnTo>
                  <a:pt x="2254969" y="1352981"/>
                </a:lnTo>
                <a:lnTo>
                  <a:pt x="0" y="13529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/>
              <a:t>All involved in planning course offerings</a:t>
            </a:r>
            <a:endParaRPr lang="en-US" sz="2300" kern="1200" dirty="0"/>
          </a:p>
        </p:txBody>
      </p:sp>
      <p:sp>
        <p:nvSpPr>
          <p:cNvPr id="10" name="Freeform 9"/>
          <p:cNvSpPr/>
          <p:nvPr/>
        </p:nvSpPr>
        <p:spPr>
          <a:xfrm>
            <a:off x="925949" y="5029193"/>
            <a:ext cx="2243412" cy="1352981"/>
          </a:xfrm>
          <a:custGeom>
            <a:avLst/>
            <a:gdLst>
              <a:gd name="connsiteX0" fmla="*/ 0 w 3075214"/>
              <a:gd name="connsiteY0" fmla="*/ 0 h 1352981"/>
              <a:gd name="connsiteX1" fmla="*/ 3075214 w 3075214"/>
              <a:gd name="connsiteY1" fmla="*/ 0 h 1352981"/>
              <a:gd name="connsiteX2" fmla="*/ 3075214 w 3075214"/>
              <a:gd name="connsiteY2" fmla="*/ 1352981 h 1352981"/>
              <a:gd name="connsiteX3" fmla="*/ 0 w 3075214"/>
              <a:gd name="connsiteY3" fmla="*/ 1352981 h 1352981"/>
              <a:gd name="connsiteX4" fmla="*/ 0 w 3075214"/>
              <a:gd name="connsiteY4" fmla="*/ 0 h 13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5214" h="1352981">
                <a:moveTo>
                  <a:pt x="0" y="0"/>
                </a:moveTo>
                <a:lnTo>
                  <a:pt x="3075214" y="0"/>
                </a:lnTo>
                <a:lnTo>
                  <a:pt x="3075214" y="1352981"/>
                </a:lnTo>
                <a:lnTo>
                  <a:pt x="0" y="135298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All involved in providing support and services (e.g. Housing, Bookstore)</a:t>
            </a:r>
            <a:endParaRPr lang="en-US" sz="20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867408" y="5029199"/>
            <a:ext cx="2274441" cy="1352981"/>
          </a:xfrm>
          <a:custGeom>
            <a:avLst/>
            <a:gdLst>
              <a:gd name="connsiteX0" fmla="*/ 0 w 3083016"/>
              <a:gd name="connsiteY0" fmla="*/ 0 h 1352981"/>
              <a:gd name="connsiteX1" fmla="*/ 3083016 w 3083016"/>
              <a:gd name="connsiteY1" fmla="*/ 0 h 1352981"/>
              <a:gd name="connsiteX2" fmla="*/ 3083016 w 3083016"/>
              <a:gd name="connsiteY2" fmla="*/ 1352981 h 1352981"/>
              <a:gd name="connsiteX3" fmla="*/ 0 w 3083016"/>
              <a:gd name="connsiteY3" fmla="*/ 1352981 h 1352981"/>
              <a:gd name="connsiteX4" fmla="*/ 0 w 3083016"/>
              <a:gd name="connsiteY4" fmla="*/ 0 h 13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3016" h="1352981">
                <a:moveTo>
                  <a:pt x="0" y="0"/>
                </a:moveTo>
                <a:lnTo>
                  <a:pt x="3083016" y="0"/>
                </a:lnTo>
                <a:lnTo>
                  <a:pt x="3083016" y="1352981"/>
                </a:lnTo>
                <a:lnTo>
                  <a:pt x="0" y="13529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/>
              <a:t>All involved in financial aid and business operations</a:t>
            </a:r>
            <a:endParaRPr lang="en-US" sz="23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3406415" y="5029192"/>
            <a:ext cx="2254969" cy="1352981"/>
          </a:xfrm>
          <a:custGeom>
            <a:avLst/>
            <a:gdLst>
              <a:gd name="connsiteX0" fmla="*/ 0 w 2254969"/>
              <a:gd name="connsiteY0" fmla="*/ 0 h 1352981"/>
              <a:gd name="connsiteX1" fmla="*/ 2254969 w 2254969"/>
              <a:gd name="connsiteY1" fmla="*/ 0 h 1352981"/>
              <a:gd name="connsiteX2" fmla="*/ 2254969 w 2254969"/>
              <a:gd name="connsiteY2" fmla="*/ 1352981 h 1352981"/>
              <a:gd name="connsiteX3" fmla="*/ 0 w 2254969"/>
              <a:gd name="connsiteY3" fmla="*/ 1352981 h 1352981"/>
              <a:gd name="connsiteX4" fmla="*/ 0 w 2254969"/>
              <a:gd name="connsiteY4" fmla="*/ 0 h 135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969" h="1352981">
                <a:moveTo>
                  <a:pt x="0" y="0"/>
                </a:moveTo>
                <a:lnTo>
                  <a:pt x="2254969" y="0"/>
                </a:lnTo>
                <a:lnTo>
                  <a:pt x="2254969" y="1352981"/>
                </a:lnTo>
                <a:lnTo>
                  <a:pt x="0" y="13529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dirty="0" smtClean="0"/>
              <a:t>Parents</a:t>
            </a:r>
            <a:endParaRPr lang="en-US" sz="2300" kern="1200" dirty="0"/>
          </a:p>
        </p:txBody>
      </p:sp>
    </p:spTree>
    <p:extLst>
      <p:ext uri="{BB962C8B-B14F-4D97-AF65-F5344CB8AC3E}">
        <p14:creationId xmlns:p14="http://schemas.microsoft.com/office/powerpoint/2010/main" val="121575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6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6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6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625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 title="Milestone flag graphic"/>
          <p:cNvSpPr txBox="1">
            <a:spLocks/>
          </p:cNvSpPr>
          <p:nvPr/>
        </p:nvSpPr>
        <p:spPr>
          <a:xfrm>
            <a:off x="8000551" y="1542372"/>
            <a:ext cx="1143449" cy="4082737"/>
          </a:xfrm>
          <a:prstGeom prst="rect">
            <a:avLst/>
          </a:prstGeom>
          <a:blipFill dpi="0" rotWithShape="1">
            <a:blip r:embed="rId3"/>
            <a:srcRect/>
            <a:stretch>
              <a:fillRect t="-3" r="-29000" b="-4000"/>
            </a:stretch>
          </a:blipFill>
        </p:spPr>
        <p:txBody>
          <a:bodyPr vert="horz" lIns="91440" tIns="22860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marR="0" lvl="0" indent="-60325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Trebuchet MS" panose="020B0603020202020204"/>
              </a:rPr>
              <a:t>May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anose="020B0603020202020204"/>
              </a:rPr>
              <a:t>Students dropped from Summer and Fall classes if they fail to meet course eligibility</a:t>
            </a:r>
          </a:p>
          <a:p>
            <a:pPr marL="109728" marR="0" lvl="1" indent="-4762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Text Placeholder 8" title="Milestone flag graphic"/>
          <p:cNvSpPr txBox="1">
            <a:spLocks/>
          </p:cNvSpPr>
          <p:nvPr/>
        </p:nvSpPr>
        <p:spPr>
          <a:xfrm>
            <a:off x="3235467" y="1542372"/>
            <a:ext cx="1336533" cy="4082737"/>
          </a:xfrm>
          <a:prstGeom prst="rect">
            <a:avLst/>
          </a:prstGeom>
          <a:blipFill dpi="0" rotWithShape="1">
            <a:blip r:embed="rId3"/>
            <a:srcRect/>
            <a:stretch>
              <a:fillRect t="-3" r="-35000" b="-4000"/>
            </a:stretch>
          </a:blipFill>
        </p:spPr>
        <p:txBody>
          <a:bodyPr vert="horz" lIns="91440" tIns="228600" rIns="91440" bIns="45720" rtlCol="0">
            <a:normAutofit fontScale="92500" lnSpcReduction="10000"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Trebuchet MS" panose="020B0603020202020204"/>
              </a:rPr>
              <a:t> January</a:t>
            </a:r>
            <a:endParaRPr lang="en-US" dirty="0">
              <a:solidFill>
                <a:sysClr val="windowText" lastClr="000000"/>
              </a:solidFill>
              <a:latin typeface="Trebuchet MS" panose="020B0603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200" dirty="0" smtClean="0">
              <a:solidFill>
                <a:schemeClr val="bg2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200" dirty="0" smtClean="0">
              <a:solidFill>
                <a:schemeClr val="bg2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Trebuchet MS" panose="020B0603020202020204"/>
              </a:rPr>
              <a:t>Students dropped from Spring classes if they fail to meet course eligibility</a:t>
            </a:r>
          </a:p>
          <a:p>
            <a:pPr marL="0" marR="0" lvl="0" indent="-60325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800" dirty="0" smtClean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0" indent="-60325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800" dirty="0" smtClean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0" indent="-60325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800" dirty="0" smtClean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rgbClr val="BD582C">
                    <a:lumMod val="50000"/>
                  </a:srgbClr>
                </a:solidFill>
                <a:latin typeface="Trebuchet MS" panose="020B0603020202020204"/>
              </a:rPr>
              <a:t>Add/drop deadlines </a:t>
            </a:r>
            <a:endParaRPr lang="en-US" dirty="0">
              <a:solidFill>
                <a:srgbClr val="BD582C">
                  <a:lumMod val="50000"/>
                </a:srgbClr>
              </a:solidFill>
              <a:latin typeface="Trebuchet MS" panose="020B0603020202020204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BD582C">
                    <a:lumMod val="50000"/>
                  </a:srgbClr>
                </a:solidFill>
                <a:latin typeface="Trebuchet MS" panose="020B0603020202020204"/>
              </a:rPr>
              <a:t>for </a:t>
            </a:r>
            <a:r>
              <a:rPr lang="en-US" dirty="0" smtClean="0">
                <a:solidFill>
                  <a:srgbClr val="BD582C">
                    <a:lumMod val="50000"/>
                  </a:srgbClr>
                </a:solidFill>
                <a:latin typeface="Trebuchet MS" panose="020B0603020202020204"/>
              </a:rPr>
              <a:t>Spring </a:t>
            </a:r>
            <a:r>
              <a:rPr lang="en-US" dirty="0">
                <a:solidFill>
                  <a:srgbClr val="BD582C">
                    <a:lumMod val="50000"/>
                  </a:srgbClr>
                </a:solidFill>
                <a:latin typeface="Trebuchet MS" panose="020B0603020202020204"/>
              </a:rPr>
              <a:t>semester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800" dirty="0" smtClean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800" dirty="0" smtClean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800" dirty="0" smtClean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/>
              </a:rPr>
              <a:t>F</a:t>
            </a:r>
            <a:r>
              <a:rPr lang="en-US" sz="1300" b="1" noProof="0" dirty="0" err="1" smtClean="0">
                <a:solidFill>
                  <a:schemeClr val="accent5">
                    <a:lumMod val="50000"/>
                  </a:schemeClr>
                </a:solidFill>
                <a:latin typeface="Trebuchet MS" panose="020B0603020202020204"/>
              </a:rPr>
              <a:t>inancial</a:t>
            </a:r>
            <a:r>
              <a:rPr lang="en-US" sz="1300" b="1" noProof="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/>
              </a:rPr>
              <a:t> aid applicants are notified of fee postponement, summer counseling is available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rebuchet MS" panose="020B060302020202020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Advising - Academic </a:t>
            </a:r>
            <a:r>
              <a:rPr lang="en-US" dirty="0"/>
              <a:t>Y</a:t>
            </a:r>
            <a:r>
              <a:rPr lang="en-US" dirty="0" smtClean="0"/>
              <a:t>ear </a:t>
            </a:r>
            <a:r>
              <a:rPr lang="en-US" dirty="0"/>
              <a:t>A</a:t>
            </a:r>
            <a:r>
              <a:rPr lang="en-US" dirty="0" smtClean="0"/>
              <a:t>t-A-Glance</a:t>
            </a:r>
            <a:br>
              <a:rPr lang="en-US" dirty="0" smtClean="0"/>
            </a:br>
            <a:endParaRPr lang="en-US" sz="1300" i="1" dirty="0"/>
          </a:p>
        </p:txBody>
      </p:sp>
      <p:sp>
        <p:nvSpPr>
          <p:cNvPr id="5" name="Text Placeholder 6" title="Milestone flag graphic"/>
          <p:cNvSpPr txBox="1">
            <a:spLocks/>
          </p:cNvSpPr>
          <p:nvPr/>
        </p:nvSpPr>
        <p:spPr>
          <a:xfrm>
            <a:off x="1042413" y="1862058"/>
            <a:ext cx="958601" cy="3759565"/>
          </a:xfrm>
          <a:prstGeom prst="rect">
            <a:avLst/>
          </a:prstGeom>
          <a:blipFill dpi="0" rotWithShape="1">
            <a:blip r:embed="rId4"/>
            <a:srcRect/>
            <a:stretch>
              <a:fillRect t="-2" r="-37000" b="-4000"/>
            </a:stretch>
          </a:blipFill>
        </p:spPr>
        <p:txBody>
          <a:bodyPr vert="horz" lIns="91440" tIns="22860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marR="0" lvl="0" indent="-60325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October</a:t>
            </a: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Focus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on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Advising </a:t>
            </a:r>
          </a:p>
          <a:p>
            <a:pPr marL="0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/>
              </a:rPr>
              <a:t>Students apply for financial aid </a:t>
            </a:r>
            <a:endParaRPr kumimoji="0" lang="en-US" sz="13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rebuchet MS" panose="020B0603020202020204"/>
            </a:endParaRPr>
          </a:p>
          <a:p>
            <a:pPr marL="109728" marR="0" lvl="1" indent="-4762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noProof="0" dirty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</p:txBody>
      </p:sp>
      <p:sp>
        <p:nvSpPr>
          <p:cNvPr id="7" name="Text Placeholder 6" title="Milestone flag graphic"/>
          <p:cNvSpPr txBox="1">
            <a:spLocks/>
          </p:cNvSpPr>
          <p:nvPr/>
        </p:nvSpPr>
        <p:spPr>
          <a:xfrm>
            <a:off x="5727852" y="1858572"/>
            <a:ext cx="1206347" cy="3766536"/>
          </a:xfrm>
          <a:prstGeom prst="rect">
            <a:avLst/>
          </a:prstGeom>
          <a:blipFill dpi="0" rotWithShape="1">
            <a:blip r:embed="rId4"/>
            <a:srcRect/>
            <a:stretch>
              <a:fillRect t="-2" r="-19000" b="-4000"/>
            </a:stretch>
          </a:blipFill>
        </p:spPr>
        <p:txBody>
          <a:bodyPr vert="horz" lIns="91440" tIns="228600" rIns="91440" bIns="45720" rtlCol="0">
            <a:normAutofit fontScale="77500" lnSpcReduction="20000"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marR="0" lvl="0" indent="-60325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Trebuchet MS" panose="020B0603020202020204"/>
              </a:rPr>
              <a:t>March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</a:endParaRPr>
          </a:p>
          <a:p>
            <a:pPr marL="62103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400" b="1" dirty="0" smtClean="0">
              <a:solidFill>
                <a:schemeClr val="accent1"/>
              </a:solidFill>
              <a:latin typeface="Trebuchet MS" panose="020B0603020202020204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Registration for Summer</a:t>
            </a:r>
          </a:p>
          <a:p>
            <a:pPr marL="0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1800" b="1" dirty="0" smtClean="0">
              <a:solidFill>
                <a:schemeClr val="accent1"/>
              </a:solidFill>
              <a:latin typeface="Trebuchet MS" panose="020B0603020202020204"/>
            </a:endParaRPr>
          </a:p>
          <a:p>
            <a:pPr marL="0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1000" b="1" dirty="0">
              <a:solidFill>
                <a:schemeClr val="accent1"/>
              </a:solidFill>
              <a:latin typeface="Trebuchet MS" panose="020B0603020202020204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/>
              </a:rPr>
              <a:t>Focus on Advising</a:t>
            </a:r>
          </a:p>
          <a:p>
            <a:pPr marL="0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5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/>
              </a:rPr>
              <a:t>Non-financial aid students can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5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/>
              </a:rPr>
              <a:t>sign up for the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5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/>
              </a:rPr>
              <a:t>Fall 2018 installment plan </a:t>
            </a:r>
            <a:endParaRPr lang="en-US" sz="1500" b="1" dirty="0">
              <a:solidFill>
                <a:schemeClr val="accent5">
                  <a:lumMod val="50000"/>
                </a:schemeClr>
              </a:solidFill>
              <a:latin typeface="Trebuchet MS" panose="020B0603020202020204"/>
            </a:endParaRP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Text Placeholder 7" title="Milestone flag graphic"/>
          <p:cNvSpPr txBox="1">
            <a:spLocks/>
          </p:cNvSpPr>
          <p:nvPr/>
        </p:nvSpPr>
        <p:spPr>
          <a:xfrm>
            <a:off x="2046747" y="975429"/>
            <a:ext cx="1188720" cy="4649682"/>
          </a:xfrm>
          <a:prstGeom prst="rect">
            <a:avLst/>
          </a:prstGeom>
          <a:blipFill dpi="0" rotWithShape="1">
            <a:blip r:embed="rId5"/>
            <a:srcRect/>
            <a:stretch>
              <a:fillRect t="-4" r="-28000" b="-12000"/>
            </a:stretch>
          </a:blipFill>
        </p:spPr>
        <p:txBody>
          <a:bodyPr vert="horz" lIns="91440" tIns="22860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marR="0" lvl="0" indent="-60325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November</a:t>
            </a: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1400" b="1" dirty="0" smtClean="0">
              <a:solidFill>
                <a:schemeClr val="accent1"/>
              </a:solidFill>
              <a:latin typeface="Trebuchet MS" panose="020B0603020202020204"/>
            </a:endParaRP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1400" b="1" dirty="0" smtClean="0">
              <a:solidFill>
                <a:schemeClr val="accent1"/>
              </a:solidFill>
              <a:latin typeface="Trebuchet MS" panose="020B0603020202020204"/>
            </a:endParaRP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1400" b="1" dirty="0" smtClean="0">
              <a:solidFill>
                <a:schemeClr val="accent1"/>
              </a:solidFill>
              <a:latin typeface="Trebuchet MS" panose="020B0603020202020204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400" b="1" dirty="0" smtClean="0">
                <a:solidFill>
                  <a:schemeClr val="accent1"/>
                </a:solidFill>
                <a:latin typeface="Trebuchet MS" panose="020B0603020202020204"/>
              </a:rPr>
              <a:t>Registration for Spring</a:t>
            </a: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rebuchet MS" panose="020B0603020202020204"/>
            </a:endParaRP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rebuchet MS" panose="020B0603020202020204"/>
            </a:endParaRPr>
          </a:p>
        </p:txBody>
      </p:sp>
      <p:sp>
        <p:nvSpPr>
          <p:cNvPr id="11" name="Text Placeholder 7" title="Milestone flag graphic"/>
          <p:cNvSpPr txBox="1">
            <a:spLocks/>
          </p:cNvSpPr>
          <p:nvPr/>
        </p:nvSpPr>
        <p:spPr>
          <a:xfrm>
            <a:off x="6842924" y="975428"/>
            <a:ext cx="1186005" cy="4661529"/>
          </a:xfrm>
          <a:prstGeom prst="rect">
            <a:avLst/>
          </a:prstGeom>
          <a:blipFill dpi="0" rotWithShape="1">
            <a:blip r:embed="rId5"/>
            <a:srcRect/>
            <a:stretch>
              <a:fillRect t="-4" r="-25000" b="-11000"/>
            </a:stretch>
          </a:blipFill>
        </p:spPr>
        <p:txBody>
          <a:bodyPr vert="horz" lIns="91440" tIns="22860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marR="0" lvl="0" indent="-60325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April</a:t>
            </a: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1400" b="1" dirty="0" smtClean="0">
              <a:solidFill>
                <a:schemeClr val="accent1"/>
              </a:solidFill>
              <a:latin typeface="Trebuchet MS" panose="020B0603020202020204"/>
            </a:endParaRP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1400" b="1" dirty="0" smtClean="0">
              <a:solidFill>
                <a:schemeClr val="accent1"/>
              </a:solidFill>
              <a:latin typeface="Trebuchet MS" panose="020B0603020202020204"/>
            </a:endParaRP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sz="1400" b="1" dirty="0">
              <a:solidFill>
                <a:schemeClr val="accent1"/>
              </a:solidFill>
              <a:latin typeface="Trebuchet MS" panose="020B0603020202020204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400" b="1" dirty="0" smtClean="0">
                <a:solidFill>
                  <a:schemeClr val="accent1"/>
                </a:solidFill>
                <a:latin typeface="Trebuchet MS" panose="020B0603020202020204"/>
              </a:rPr>
              <a:t>Registration for Fall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5" y="5606738"/>
            <a:ext cx="9141805" cy="52891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6" title="Milestone flag graphic"/>
          <p:cNvSpPr txBox="1">
            <a:spLocks/>
          </p:cNvSpPr>
          <p:nvPr/>
        </p:nvSpPr>
        <p:spPr>
          <a:xfrm>
            <a:off x="4683366" y="1865694"/>
            <a:ext cx="972951" cy="3766536"/>
          </a:xfrm>
          <a:prstGeom prst="rect">
            <a:avLst/>
          </a:prstGeom>
          <a:blipFill dpi="0" rotWithShape="1">
            <a:blip r:embed="rId4"/>
            <a:srcRect/>
            <a:stretch>
              <a:fillRect t="-2" r="-33000" b="-4000"/>
            </a:stretch>
          </a:blipFill>
        </p:spPr>
        <p:txBody>
          <a:bodyPr vert="horz" lIns="91440" tIns="22860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marR="0" lvl="0" indent="-60325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Trebuchet MS" panose="020B0603020202020204"/>
              </a:rPr>
              <a:t>February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09728" marR="0" lvl="1" indent="-47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Char char=" "/>
              <a:tabLst/>
              <a:defRPr/>
            </a:pPr>
            <a:endParaRPr lang="en-US" noProof="0" dirty="0" smtClean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noProof="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/>
              </a:rPr>
              <a:t>Class Schedule for following academic year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noProof="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/>
              </a:rPr>
              <a:t>is live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Text Placeholder 8" title="Milestone flag graphic"/>
          <p:cNvSpPr txBox="1">
            <a:spLocks/>
          </p:cNvSpPr>
          <p:nvPr/>
        </p:nvSpPr>
        <p:spPr>
          <a:xfrm>
            <a:off x="17567" y="1544492"/>
            <a:ext cx="1058342" cy="4001218"/>
          </a:xfrm>
          <a:prstGeom prst="rect">
            <a:avLst/>
          </a:prstGeom>
          <a:blipFill dpi="0" rotWithShape="1">
            <a:blip r:embed="rId3"/>
            <a:srcRect/>
            <a:stretch>
              <a:fillRect t="-3" r="-27000" b="-4000"/>
            </a:stretch>
          </a:blipFill>
        </p:spPr>
        <p:txBody>
          <a:bodyPr vert="horz" lIns="91440" tIns="22860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r>
              <a:rPr lang="en-US" noProof="0" dirty="0" smtClean="0">
                <a:solidFill>
                  <a:sysClr val="windowText" lastClr="000000"/>
                </a:solidFill>
                <a:latin typeface="Trebuchet MS" panose="020B0603020202020204"/>
              </a:rPr>
              <a:t>September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anose="020B0603020202020204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1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Add/drop deadlines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1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 Fall semester</a:t>
            </a:r>
            <a:endParaRPr kumimoji="0" lang="en-US" sz="115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98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5" grpId="0" animBg="1"/>
      <p:bldP spid="7" grpId="0" animBg="1"/>
      <p:bldP spid="9" grpId="0" animBg="1"/>
      <p:bldP spid="11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32466"/>
          </a:xfrm>
        </p:spPr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19070"/>
            <a:ext cx="8686800" cy="49103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M</a:t>
            </a:r>
            <a:r>
              <a:rPr lang="en-US" sz="2800" dirty="0" smtClean="0"/>
              <a:t>any students may not realize that…</a:t>
            </a:r>
          </a:p>
          <a:p>
            <a:pPr lvl="1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If they do not meet course eligibility, they will be dropped from the course(s)/waitlist(s)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They will need to prepare multiple plans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Plan A: Primary plan, developed with assumption that course eligibility will be met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Plan B: Alternate plan, in case eligibility for all </a:t>
            </a:r>
            <a:r>
              <a:rPr lang="en-US" sz="2000" i="1" dirty="0" smtClean="0"/>
              <a:t>Plan A </a:t>
            </a:r>
            <a:r>
              <a:rPr lang="en-US" sz="2000" dirty="0" smtClean="0"/>
              <a:t>courses is not met and they are dropped</a:t>
            </a:r>
          </a:p>
          <a:p>
            <a:pPr lvl="2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Students receiving financial aid must continue to meet full time enrollment to maintain financial aid eligibility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9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 Advising Timeline</a:t>
            </a:r>
            <a:r>
              <a:rPr lang="en-US" sz="4400" dirty="0" smtClean="0">
                <a:solidFill>
                  <a:prstClr val="white"/>
                </a:solidFill>
              </a:rPr>
              <a:t> 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Implementation Year – Support for Academic Advisors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Provost’s Advising Forum: 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September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9:30am – 1:30pm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Council of Chairs Meeting: 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October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3:30pm – 4:30pm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Registration Timeline website: 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newscenter.sdsu.edu/registration-timelin</a:t>
            </a:r>
            <a:r>
              <a:rPr lang="en-US" sz="2000" dirty="0"/>
              <a:t>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3519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80196"/>
          </a:xfrm>
        </p:spPr>
        <p:txBody>
          <a:bodyPr/>
          <a:lstStyle/>
          <a:p>
            <a:r>
              <a:rPr lang="en-US" dirty="0" smtClean="0"/>
              <a:t>College </a:t>
            </a:r>
            <a:r>
              <a:rPr lang="en-US" dirty="0"/>
              <a:t>C</a:t>
            </a:r>
            <a:r>
              <a:rPr lang="en-US" dirty="0" smtClean="0"/>
              <a:t>ontacts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26693"/>
              </p:ext>
            </p:extLst>
          </p:nvPr>
        </p:nvGraphicFramePr>
        <p:xfrm>
          <a:off x="87630" y="1143000"/>
          <a:ext cx="9014459" cy="52578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1078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535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44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87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618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435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Arts &amp; Letters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+mn-lt"/>
                        </a:rPr>
                        <a:t>Madhavi</a:t>
                      </a:r>
                      <a:r>
                        <a:rPr lang="en-US" sz="1500" dirty="0">
                          <a:effectLst/>
                          <a:latin typeface="+mn-lt"/>
                        </a:rPr>
                        <a:t> McCall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u="none" strike="noStrike" dirty="0">
                          <a:effectLst/>
                          <a:latin typeface="+mn-lt"/>
                        </a:rPr>
                        <a:t>mccall@mail.sdsu.edu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4-5028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435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Fowler College of Business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David Ely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u="none" strike="noStrike" dirty="0">
                          <a:effectLst/>
                          <a:latin typeface="+mn-lt"/>
                        </a:rPr>
                        <a:t>ely@mail.sdsu.edu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4-6842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435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Nadine </a:t>
                      </a:r>
                      <a:r>
                        <a:rPr lang="en-US" sz="1500" dirty="0" err="1">
                          <a:effectLst/>
                          <a:latin typeface="+mn-lt"/>
                        </a:rPr>
                        <a:t>Bezuk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u="none" strike="noStrike" dirty="0">
                          <a:effectLst/>
                          <a:latin typeface="+mn-lt"/>
                        </a:rPr>
                        <a:t>nbezuk@mail.sdsu.edu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4-1370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435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Theresa</a:t>
                      </a:r>
                      <a:r>
                        <a:rPr lang="en-US" sz="15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Garcia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tgarcia@mail.sdsu.edu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4-5807 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435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&amp; Human Services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Jessica Robinson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jmrobinson@mail.sdsu.edu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4-6151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435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Studies &amp; Fine Arts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Donna </a:t>
                      </a:r>
                      <a:r>
                        <a:rPr lang="en-US" sz="1500" dirty="0" err="1">
                          <a:effectLst/>
                          <a:latin typeface="+mn-lt"/>
                        </a:rPr>
                        <a:t>Conaty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dconaty@mail.sdsu.edu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4-2419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435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Cathie Atkins 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u="none" strike="noStrike" dirty="0">
                          <a:effectLst/>
                          <a:latin typeface="+mn-lt"/>
                        </a:rPr>
                        <a:t>catkins@mail.sdsu.edu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4-5732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435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Imperial Valley Campus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n-lt"/>
                        </a:rPr>
                        <a:t>Donna </a:t>
                      </a:r>
                      <a:r>
                        <a:rPr lang="en-US" sz="1500" dirty="0" err="1" smtClean="0">
                          <a:latin typeface="+mn-lt"/>
                        </a:rPr>
                        <a:t>Castañeda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dcastaneda@mail.sdsu.edu</a:t>
                      </a:r>
                      <a:endParaRPr lang="en-US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6-5586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600" dirty="0" smtClean="0"/>
              <a:t>Q</a:t>
            </a:r>
            <a:r>
              <a:rPr lang="en-US" sz="11900" dirty="0" smtClean="0"/>
              <a:t>&amp;</a:t>
            </a:r>
            <a:r>
              <a:rPr lang="en-US" sz="20600" dirty="0" smtClean="0"/>
              <a:t>A</a:t>
            </a:r>
            <a:endParaRPr lang="en-US" sz="20600" dirty="0"/>
          </a:p>
        </p:txBody>
      </p:sp>
    </p:spTree>
    <p:extLst>
      <p:ext uri="{BB962C8B-B14F-4D97-AF65-F5344CB8AC3E}">
        <p14:creationId xmlns:p14="http://schemas.microsoft.com/office/powerpoint/2010/main" val="201722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8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86604"/>
            <a:ext cx="8763000" cy="1450757"/>
          </a:xfrm>
        </p:spPr>
        <p:txBody>
          <a:bodyPr>
            <a:normAutofit/>
          </a:bodyPr>
          <a:lstStyle/>
          <a:p>
            <a:pPr marL="45720" indent="0"/>
            <a:r>
              <a:rPr lang="en-US" sz="4000" b="1" dirty="0" smtClean="0"/>
              <a:t>Website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sz="3200" b="1" dirty="0">
                <a:hlinkClick r:id="rId3"/>
              </a:rPr>
              <a:t>newscenter.sdsu.edu/registration-timeline</a:t>
            </a:r>
            <a:endParaRPr lang="en-US" sz="32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Frequently asked questions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2400" dirty="0" smtClean="0"/>
              <a:t>New dates and calendar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2400" dirty="0" smtClean="0"/>
              <a:t>Links to additional information and support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2400" dirty="0"/>
              <a:t>Contact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464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737361"/>
            <a:ext cx="8016241" cy="451103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Office of Advising and Evaluations: </a:t>
            </a:r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Advises undergraduate students regarding General Education, graduation requirements, choices of majors, and official degree and graduation </a:t>
            </a:r>
            <a:r>
              <a:rPr lang="en-US" sz="1800" dirty="0" smtClean="0"/>
              <a:t>evaluations.</a:t>
            </a:r>
          </a:p>
          <a:p>
            <a:pPr marL="47548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Website</a:t>
            </a:r>
            <a:r>
              <a:rPr lang="en-US" sz="2400" dirty="0"/>
              <a:t>:  </a:t>
            </a:r>
            <a:r>
              <a:rPr lang="en-US" sz="2200" dirty="0" smtClean="0">
                <a:hlinkClick r:id="rId3"/>
              </a:rPr>
              <a:t>www.sdsu.edu/advising</a:t>
            </a:r>
            <a:r>
              <a:rPr lang="en-US" sz="2200" dirty="0" smtClean="0"/>
              <a:t> </a:t>
            </a:r>
          </a:p>
          <a:p>
            <a:pPr marL="47548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Walk-in Advising:</a:t>
            </a:r>
          </a:p>
          <a:p>
            <a:pPr marL="841248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Location: Student Services West 1551</a:t>
            </a:r>
          </a:p>
          <a:p>
            <a:pPr marL="841248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Office Hours: Monday–Thursday</a:t>
            </a:r>
            <a:r>
              <a:rPr lang="en-US" sz="1800" dirty="0"/>
              <a:t>, 9 a.m. – 4 p.m. </a:t>
            </a:r>
            <a:br>
              <a:rPr lang="en-US" sz="1800" dirty="0"/>
            </a:br>
            <a:endParaRPr lang="en-US" sz="1800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Phone: </a:t>
            </a:r>
            <a:r>
              <a:rPr lang="en-US" sz="2200" dirty="0" smtClean="0"/>
              <a:t>(619</a:t>
            </a:r>
            <a:r>
              <a:rPr lang="en-US" sz="2200" dirty="0"/>
              <a:t>) 594-6668</a:t>
            </a:r>
          </a:p>
          <a:p>
            <a:pPr marL="841248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Phone Hours: Monday–Thursday</a:t>
            </a:r>
            <a:r>
              <a:rPr lang="en-US" sz="1800" dirty="0"/>
              <a:t>, 9 –11 a.m. and 2 – 4 p.m. </a:t>
            </a:r>
            <a:endParaRPr lang="en-US" sz="1800" dirty="0" smtClean="0"/>
          </a:p>
          <a:p>
            <a:pPr marL="841248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/>
              <a:t>Directory of Major Advisors</a:t>
            </a:r>
            <a:r>
              <a:rPr lang="en-US" sz="2200" dirty="0"/>
              <a:t>: </a:t>
            </a:r>
            <a:r>
              <a:rPr lang="en-US" sz="2000" dirty="0">
                <a:hlinkClick r:id="rId4"/>
              </a:rPr>
              <a:t>http://arweb.sdsu.edu/es/advising/see_adviser.html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54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The Joan and Art Barron Veterans Center: </a:t>
            </a:r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Serves as the hub for all student veteran support services on campus, including </a:t>
            </a:r>
            <a:r>
              <a:rPr lang="en-US" sz="1800" dirty="0" smtClean="0"/>
              <a:t>the </a:t>
            </a:r>
            <a:r>
              <a:rPr lang="en-US" sz="1800" dirty="0"/>
              <a:t>veteran benefit programs for SDSU's undergraduate and graduate veterans, active duty military, reservists and dependents</a:t>
            </a:r>
            <a:r>
              <a:rPr lang="en-US" sz="1800" dirty="0" smtClean="0"/>
              <a:t>.</a:t>
            </a:r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Website</a:t>
            </a:r>
            <a:r>
              <a:rPr lang="en-US" sz="2400" dirty="0"/>
              <a:t>:  </a:t>
            </a:r>
            <a:r>
              <a:rPr lang="en-US" sz="2200" dirty="0">
                <a:hlinkClick r:id="rId3"/>
              </a:rPr>
              <a:t>http://arweb.sdsu.edu/es/veterans</a:t>
            </a:r>
            <a:r>
              <a:rPr lang="en-US" sz="2200" dirty="0" smtClean="0">
                <a:hlinkClick r:id="rId3"/>
              </a:rPr>
              <a:t>/</a:t>
            </a:r>
            <a:endParaRPr lang="en-US" sz="2200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Email:  </a:t>
            </a:r>
            <a:r>
              <a:rPr lang="en-US" sz="2200" dirty="0" smtClean="0">
                <a:hlinkClick r:id="rId4"/>
              </a:rPr>
              <a:t>veterans@sdsu.edu</a:t>
            </a:r>
            <a:endParaRPr lang="en-US" sz="2200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Location:  </a:t>
            </a:r>
            <a:r>
              <a:rPr lang="en-US" sz="2200" dirty="0"/>
              <a:t>Student Services West 1661</a:t>
            </a:r>
            <a:endParaRPr lang="en-US" sz="2200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Phone: </a:t>
            </a:r>
            <a:r>
              <a:rPr lang="en-US" sz="2200" dirty="0" smtClean="0"/>
              <a:t>(619) 594-5813</a:t>
            </a:r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Office Hours:  </a:t>
            </a:r>
            <a:r>
              <a:rPr lang="en-US" sz="2200" dirty="0"/>
              <a:t>Monday–Friday, 9 a.m. – 4 p.m.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4669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Student Account Services: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Information for students regarding tuition, fees, financial aid disbursements, financial policies, and financial deadlines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Website:</a:t>
            </a:r>
            <a:r>
              <a:rPr lang="en-US" sz="2800" dirty="0"/>
              <a:t> </a:t>
            </a:r>
            <a:r>
              <a:rPr lang="en-US" sz="2200" dirty="0"/>
              <a:t> </a:t>
            </a:r>
            <a:r>
              <a:rPr lang="en-US" sz="2200" dirty="0">
                <a:hlinkClick r:id="rId3"/>
              </a:rPr>
              <a:t>www.sdsu.edu/sas</a:t>
            </a:r>
            <a:r>
              <a:rPr lang="en-US" sz="2200" dirty="0"/>
              <a:t>  </a:t>
            </a:r>
            <a:endParaRPr lang="en-US" sz="22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    </a:t>
            </a:r>
            <a:endParaRPr lang="en-US" sz="22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Location: </a:t>
            </a:r>
            <a:r>
              <a:rPr lang="en-US" sz="2200" dirty="0" smtClean="0"/>
              <a:t>Student Services West 2536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Email</a:t>
            </a:r>
            <a:r>
              <a:rPr lang="en-US" sz="2400" dirty="0"/>
              <a:t>: </a:t>
            </a:r>
            <a:r>
              <a:rPr lang="en-US" sz="2200" dirty="0"/>
              <a:t> </a:t>
            </a:r>
            <a:r>
              <a:rPr lang="en-US" sz="2200" dirty="0">
                <a:hlinkClick r:id="rId4"/>
              </a:rPr>
              <a:t>stuaccnt@mail.sdsu.edu</a:t>
            </a:r>
            <a:r>
              <a:rPr lang="en-US" sz="2200" dirty="0"/>
              <a:t>  </a:t>
            </a:r>
            <a:endParaRPr lang="en-US" sz="22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P</a:t>
            </a:r>
            <a:r>
              <a:rPr lang="en-US" sz="2400" dirty="0" smtClean="0"/>
              <a:t>hone</a:t>
            </a:r>
            <a:r>
              <a:rPr lang="en-US" sz="2400" dirty="0"/>
              <a:t>: </a:t>
            </a:r>
            <a:r>
              <a:rPr lang="en-US" sz="2200" dirty="0"/>
              <a:t> </a:t>
            </a:r>
            <a:r>
              <a:rPr lang="en-US" sz="2200" dirty="0" smtClean="0"/>
              <a:t>(619) 594-5253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613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Change </a:t>
            </a:r>
            <a:br>
              <a:rPr lang="en-US" dirty="0"/>
            </a:br>
            <a:r>
              <a:rPr lang="en-US" dirty="0"/>
              <a:t>the Registration Timeline?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spcBef>
                <a:spcPts val="0"/>
              </a:spcBef>
              <a:buNone/>
            </a:pPr>
            <a:endParaRPr lang="en-US" sz="2900" dirty="0" smtClean="0"/>
          </a:p>
          <a:p>
            <a:pPr>
              <a:spcBef>
                <a:spcPts val="0"/>
              </a:spcBef>
            </a:pPr>
            <a:r>
              <a:rPr lang="en-US" sz="2900" dirty="0" smtClean="0"/>
              <a:t>It will be easier </a:t>
            </a:r>
            <a:r>
              <a:rPr lang="en-US" sz="2900" dirty="0"/>
              <a:t>for students to meet with </a:t>
            </a:r>
            <a:r>
              <a:rPr lang="en-US" sz="2900" dirty="0" smtClean="0"/>
              <a:t>advisors</a:t>
            </a:r>
            <a:r>
              <a:rPr lang="en-US" sz="2900" dirty="0"/>
              <a:t>, develop academic </a:t>
            </a:r>
            <a:r>
              <a:rPr lang="en-US" sz="2900" dirty="0" smtClean="0"/>
              <a:t>schedules, and register for classes  </a:t>
            </a:r>
          </a:p>
          <a:p>
            <a:pPr>
              <a:spcBef>
                <a:spcPts val="0"/>
              </a:spcBef>
            </a:pPr>
            <a:endParaRPr lang="en-US" sz="2900" dirty="0"/>
          </a:p>
          <a:p>
            <a:pPr>
              <a:spcBef>
                <a:spcPts val="0"/>
              </a:spcBef>
            </a:pPr>
            <a:r>
              <a:rPr lang="en-US" sz="2900" dirty="0" smtClean="0"/>
              <a:t>Students </a:t>
            </a:r>
            <a:r>
              <a:rPr lang="en-US" sz="2900" dirty="0"/>
              <a:t>will be able to better plan for </a:t>
            </a:r>
            <a:r>
              <a:rPr lang="en-US" sz="2900" dirty="0" smtClean="0"/>
              <a:t>work, internships</a:t>
            </a:r>
            <a:r>
              <a:rPr lang="en-US" sz="2900" dirty="0"/>
              <a:t>, and student organization </a:t>
            </a:r>
            <a:r>
              <a:rPr lang="en-US" sz="2900" dirty="0" smtClean="0"/>
              <a:t>participation</a:t>
            </a:r>
            <a:r>
              <a:rPr lang="en-US" sz="2900" dirty="0"/>
              <a:t> </a:t>
            </a:r>
            <a:endParaRPr lang="en-US" sz="2900" dirty="0" smtClean="0"/>
          </a:p>
          <a:p>
            <a:pPr marL="45720" indent="0">
              <a:spcBef>
                <a:spcPts val="0"/>
              </a:spcBef>
              <a:buNone/>
            </a:pPr>
            <a:endParaRPr lang="en-US" sz="2900" dirty="0" smtClean="0"/>
          </a:p>
          <a:p>
            <a:pPr>
              <a:spcBef>
                <a:spcPts val="0"/>
              </a:spcBef>
            </a:pPr>
            <a:r>
              <a:rPr lang="en-US" sz="2900" dirty="0" smtClean="0"/>
              <a:t>Academic units will have ample time to facilitate and fulfill course demands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8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Student Account Services: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Information for students regarding tuition, fees, financial aid disbursements, financial policies, and financial deadlines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</a:t>
            </a:r>
            <a:endParaRPr lang="en-US" sz="10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Website:</a:t>
            </a:r>
            <a:r>
              <a:rPr lang="en-US" sz="2200" dirty="0"/>
              <a:t> </a:t>
            </a:r>
            <a:r>
              <a:rPr lang="en-US" sz="2200" dirty="0" smtClean="0"/>
              <a:t> </a:t>
            </a:r>
            <a:r>
              <a:rPr lang="en-US" sz="2200" dirty="0" smtClean="0">
                <a:hlinkClick r:id="rId3"/>
              </a:rPr>
              <a:t>www.sdsu.edu/sas</a:t>
            </a:r>
            <a:endParaRPr lang="en-US" sz="2200" dirty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/>
              <a:t>T’Ante</a:t>
            </a:r>
            <a:r>
              <a:rPr lang="en-US" sz="2400" dirty="0"/>
              <a:t> </a:t>
            </a:r>
            <a:r>
              <a:rPr lang="en-US" sz="2400" dirty="0" smtClean="0"/>
              <a:t>Sims</a:t>
            </a:r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/>
              <a:t>Manager, </a:t>
            </a:r>
            <a:r>
              <a:rPr lang="en-US" sz="2200" dirty="0"/>
              <a:t>Student Account Services </a:t>
            </a:r>
            <a:endParaRPr lang="en-US" sz="2200" dirty="0" smtClean="0"/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hlinkClick r:id="rId4"/>
              </a:rPr>
              <a:t>tsims@mail.sdsu.edu</a:t>
            </a:r>
            <a:r>
              <a:rPr lang="en-US" sz="2200" dirty="0"/>
              <a:t>  or </a:t>
            </a:r>
            <a:r>
              <a:rPr lang="en-US" sz="2200" dirty="0" smtClean="0"/>
              <a:t>x44105</a:t>
            </a:r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Melissa Zimmerman</a:t>
            </a:r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/>
              <a:t>Assistant Manager, </a:t>
            </a:r>
            <a:r>
              <a:rPr lang="en-US" sz="2200" dirty="0"/>
              <a:t>Student Account </a:t>
            </a:r>
            <a:r>
              <a:rPr lang="en-US" sz="2200" dirty="0" smtClean="0"/>
              <a:t>Services</a:t>
            </a:r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hlinkClick r:id="rId5"/>
              </a:rPr>
              <a:t>mwoelm@mail.sdsu.edu</a:t>
            </a:r>
            <a:r>
              <a:rPr lang="en-US" sz="2200" dirty="0" smtClean="0"/>
              <a:t> or x44469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893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711441" cy="4402666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Office of Financial Aid &amp; Scholarships: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Information for students regarding the financial aid and scholarship application process and requirements for satisfactory academic progress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Website:  </a:t>
            </a:r>
            <a:r>
              <a:rPr lang="en-US" sz="2200" dirty="0" smtClean="0">
                <a:hlinkClick r:id="rId3"/>
              </a:rPr>
              <a:t>www.sdsu.edu/financialaid</a:t>
            </a:r>
            <a:r>
              <a:rPr lang="en-US" sz="2200" dirty="0" smtClean="0"/>
              <a:t> </a:t>
            </a:r>
          </a:p>
          <a:p>
            <a:pPr marL="47548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Location:  </a:t>
            </a:r>
            <a:r>
              <a:rPr lang="en-US" sz="2200" dirty="0" smtClean="0"/>
              <a:t>Student </a:t>
            </a:r>
            <a:r>
              <a:rPr lang="en-US" sz="2200" dirty="0"/>
              <a:t>Services West </a:t>
            </a:r>
            <a:r>
              <a:rPr lang="en-US" sz="2200" dirty="0" smtClean="0"/>
              <a:t>3615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Phone: </a:t>
            </a:r>
            <a:r>
              <a:rPr lang="en-US" sz="2200" dirty="0"/>
              <a:t>(619) </a:t>
            </a:r>
            <a:r>
              <a:rPr lang="en-US" sz="2200" dirty="0" smtClean="0"/>
              <a:t>594-6323</a:t>
            </a:r>
            <a:endParaRPr lang="en-US" sz="2200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 Office </a:t>
            </a:r>
            <a:r>
              <a:rPr lang="en-US" sz="2400" dirty="0"/>
              <a:t>Hours: </a:t>
            </a:r>
            <a:r>
              <a:rPr lang="en-US" sz="2200" dirty="0"/>
              <a:t>Monday–Friday, 10 a.m. – 3 p.m.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521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711441" cy="4402666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Office of Financial Aid &amp; Scholarships: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Information for students regarding the financial aid and scholarship application process and requirements for satisfactory academic progress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29260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Website:  </a:t>
            </a:r>
            <a:r>
              <a:rPr lang="en-US" sz="2200" dirty="0" smtClean="0">
                <a:hlinkClick r:id="rId3"/>
              </a:rPr>
              <a:t>www.sdsu.edu/financialaid</a:t>
            </a:r>
            <a:r>
              <a:rPr lang="en-US" sz="2200" dirty="0" smtClean="0"/>
              <a:t> </a:t>
            </a:r>
          </a:p>
          <a:p>
            <a:pPr marL="47548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 Rose </a:t>
            </a:r>
            <a:r>
              <a:rPr lang="en-US" sz="2400" dirty="0" err="1" smtClean="0"/>
              <a:t>Pasenelli</a:t>
            </a:r>
            <a:endParaRPr lang="en-US" sz="2400" dirty="0"/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/>
              <a:t>Director, Office of Financial Aid &amp; Scholarships </a:t>
            </a:r>
            <a:endParaRPr lang="en-US" sz="2200" dirty="0"/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hlinkClick r:id="rId4"/>
              </a:rPr>
              <a:t>rpasenel@mail.sdsu.edu</a:t>
            </a:r>
            <a:r>
              <a:rPr lang="en-US" sz="2200" dirty="0"/>
              <a:t>  or </a:t>
            </a:r>
            <a:r>
              <a:rPr lang="en-US" sz="2200" dirty="0" smtClean="0"/>
              <a:t>x41630</a:t>
            </a:r>
            <a:endParaRPr lang="en-US" sz="2200" dirty="0"/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 Chip Pierce</a:t>
            </a:r>
            <a:endParaRPr lang="en-US" sz="2400" dirty="0"/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/>
              <a:t>Associate Director, Office of Financial Aid &amp; Scholarships</a:t>
            </a:r>
            <a:endParaRPr lang="en-US" sz="2200" dirty="0"/>
          </a:p>
          <a:p>
            <a:pPr marL="38404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hlinkClick r:id="rId5"/>
              </a:rPr>
              <a:t>wpierce@mail.sdsu.edu</a:t>
            </a:r>
            <a:r>
              <a:rPr lang="en-US" sz="2200" dirty="0" smtClean="0"/>
              <a:t> </a:t>
            </a:r>
            <a:r>
              <a:rPr lang="en-US" sz="2200" dirty="0"/>
              <a:t>or </a:t>
            </a:r>
            <a:r>
              <a:rPr lang="en-US" sz="2200" dirty="0" smtClean="0"/>
              <a:t>x44960</a:t>
            </a:r>
            <a:endParaRPr lang="en-US" sz="2200" dirty="0"/>
          </a:p>
          <a:p>
            <a:pPr marL="475488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48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Tuition &amp; Fees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407893" cy="4038600"/>
          </a:xfrm>
        </p:spPr>
        <p:txBody>
          <a:bodyPr>
            <a:normAutofit/>
          </a:bodyPr>
          <a:lstStyle/>
          <a:p>
            <a:endParaRPr lang="en-US" sz="2600" dirty="0" smtClean="0"/>
          </a:p>
          <a:p>
            <a:pPr lvl="3"/>
            <a:r>
              <a:rPr lang="en-US" sz="2400" dirty="0" smtClean="0"/>
              <a:t>Tuition and fees continue to be due prior to registration</a:t>
            </a:r>
          </a:p>
          <a:p>
            <a:pPr lvl="3"/>
            <a:endParaRPr lang="en-US" sz="2400" dirty="0" smtClean="0"/>
          </a:p>
          <a:p>
            <a:pPr lvl="3"/>
            <a:r>
              <a:rPr lang="en-US" sz="2400" dirty="0" smtClean="0"/>
              <a:t>Payment date continues to be two weeks before the student’s registration date</a:t>
            </a:r>
          </a:p>
          <a:p>
            <a:pPr lvl="3"/>
            <a:endParaRPr lang="en-US" sz="2400" dirty="0" smtClean="0"/>
          </a:p>
          <a:p>
            <a:pPr lvl="3"/>
            <a:r>
              <a:rPr lang="en-US" sz="2400" dirty="0" smtClean="0"/>
              <a:t>Payment and registration information is posted on Web  Portal</a:t>
            </a:r>
          </a:p>
          <a:p>
            <a:pPr lvl="3"/>
            <a:endParaRPr lang="en-US" sz="20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21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</a:t>
            </a:r>
            <a:r>
              <a:rPr lang="en-US" sz="3600" dirty="0" smtClean="0"/>
              <a:t>ayment </a:t>
            </a:r>
            <a:r>
              <a:rPr lang="en-US" sz="3600" dirty="0"/>
              <a:t>S</a:t>
            </a:r>
            <a:r>
              <a:rPr lang="en-US" sz="3600" dirty="0" smtClean="0"/>
              <a:t>chedule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/>
              <a:t>New Registration </a:t>
            </a:r>
            <a:r>
              <a:rPr lang="en-US" sz="3100" dirty="0" smtClean="0"/>
              <a:t>Timeline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113988"/>
              </p:ext>
            </p:extLst>
          </p:nvPr>
        </p:nvGraphicFramePr>
        <p:xfrm>
          <a:off x="381000" y="2133600"/>
          <a:ext cx="8407400" cy="370380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101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18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18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018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Semester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Continuing Students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New Freshmen Students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New Transfer Students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Spring 2018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January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                           -  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                           -  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6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Summer 2018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March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         -  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Fall 2018*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April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July </a:t>
                      </a:r>
                      <a:r>
                        <a:rPr lang="en-US" sz="2000" dirty="0" smtClean="0">
                          <a:effectLst/>
                        </a:rPr>
                        <a:t> -  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August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Spring 2019*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October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                           -  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                           -  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6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Summer 2019*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February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         -  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967519"/>
            <a:ext cx="8219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</a:t>
            </a:r>
            <a:r>
              <a:rPr lang="en-US" sz="1600" dirty="0" smtClean="0"/>
              <a:t>*</a:t>
            </a:r>
            <a:r>
              <a:rPr lang="en-US" sz="1600" dirty="0"/>
              <a:t>Implementation of New Registration Timeline</a:t>
            </a:r>
          </a:p>
        </p:txBody>
      </p:sp>
    </p:spTree>
    <p:extLst>
      <p:ext uri="{BB962C8B-B14F-4D97-AF65-F5344CB8AC3E}">
        <p14:creationId xmlns:p14="http://schemas.microsoft.com/office/powerpoint/2010/main" val="375643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Payment Options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Students </a:t>
            </a:r>
            <a:r>
              <a:rPr lang="en-US" sz="2800" dirty="0"/>
              <a:t>who want to pay cash or pay by credit </a:t>
            </a:r>
            <a:r>
              <a:rPr lang="en-US" sz="2800" dirty="0" smtClean="0"/>
              <a:t>card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400" dirty="0" smtClean="0"/>
              <a:t>Payment is due two weeks prior to registration date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400" dirty="0" smtClean="0"/>
              <a:t>Payments are made to Student Account Services or online at </a:t>
            </a:r>
            <a:r>
              <a:rPr lang="en-US" sz="2400" dirty="0" smtClean="0">
                <a:hlinkClick r:id="rId3"/>
              </a:rPr>
              <a:t>www.sdsu.edu/SAS</a:t>
            </a:r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2081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Payment Options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Students </a:t>
            </a:r>
            <a:r>
              <a:rPr lang="en-US" sz="2800" dirty="0"/>
              <a:t>on Financial Aid (~60% of students</a:t>
            </a:r>
            <a:r>
              <a:rPr lang="en-US" sz="2800" dirty="0" smtClean="0"/>
              <a:t>)</a:t>
            </a:r>
          </a:p>
          <a:p>
            <a:endParaRPr lang="en-US" sz="1900" dirty="0" smtClean="0"/>
          </a:p>
          <a:p>
            <a:pPr lvl="1"/>
            <a:r>
              <a:rPr lang="en-US" sz="2600" dirty="0" smtClean="0"/>
              <a:t>Students </a:t>
            </a:r>
            <a:r>
              <a:rPr lang="en-US" sz="2600" dirty="0"/>
              <a:t>must apply for aid in </a:t>
            </a:r>
            <a:r>
              <a:rPr lang="en-US" sz="2700" b="1" dirty="0" smtClean="0"/>
              <a:t>October </a:t>
            </a:r>
          </a:p>
          <a:p>
            <a:pPr marL="640080" lvl="2" indent="0">
              <a:buNone/>
            </a:pPr>
            <a:r>
              <a:rPr lang="en-US" sz="2200" dirty="0" smtClean="0"/>
              <a:t>(Submit FAFSA)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2400" dirty="0"/>
              <a:t>Students must complete their financial aid application to be considered for a Tuition &amp; Fee </a:t>
            </a:r>
            <a:r>
              <a:rPr lang="en-US" sz="2400" dirty="0" smtClean="0"/>
              <a:t>Postponement</a:t>
            </a:r>
          </a:p>
          <a:p>
            <a:pPr marL="365760" lvl="1" indent="0">
              <a:buNone/>
            </a:pPr>
            <a:endParaRPr lang="en-US" sz="1900" dirty="0"/>
          </a:p>
          <a:p>
            <a:pPr lvl="1"/>
            <a:r>
              <a:rPr lang="en-US" sz="2400" dirty="0" smtClean="0"/>
              <a:t>If eligible, Tuition &amp; Fee Postponements will be posted on the student’s </a:t>
            </a:r>
            <a:r>
              <a:rPr lang="en-US" sz="2400" dirty="0" err="1" smtClean="0"/>
              <a:t>AidLink</a:t>
            </a:r>
            <a:r>
              <a:rPr lang="en-US" sz="2400" dirty="0" smtClean="0"/>
              <a:t> portal prior to registration date</a:t>
            </a:r>
          </a:p>
          <a:p>
            <a:pPr lvl="1"/>
            <a:endParaRPr lang="en-US" sz="2100" dirty="0"/>
          </a:p>
          <a:p>
            <a:pPr lvl="1"/>
            <a:endParaRPr lang="en-US" sz="2000" dirty="0"/>
          </a:p>
          <a:p>
            <a:pPr marL="365760" lvl="1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1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For Financial Aid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26466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sz="3200" dirty="0" smtClean="0"/>
              <a:t>Students must complete the Free Application For Federal Student Aid (FAFSA) to be considered for financial aid</a:t>
            </a:r>
          </a:p>
          <a:p>
            <a:endParaRPr lang="en-US" dirty="0"/>
          </a:p>
          <a:p>
            <a:pPr lvl="1"/>
            <a:r>
              <a:rPr lang="en-US" sz="2600" dirty="0" smtClean="0"/>
              <a:t>FAFSA is available to submit on </a:t>
            </a:r>
            <a:r>
              <a:rPr lang="en-US" sz="2600" b="1" dirty="0" smtClean="0"/>
              <a:t>October 1</a:t>
            </a:r>
            <a:r>
              <a:rPr lang="en-US" sz="2600" b="1" baseline="30000" dirty="0" smtClean="0"/>
              <a:t>st</a:t>
            </a:r>
            <a:r>
              <a:rPr lang="en-US" sz="2600" b="1" dirty="0" smtClean="0"/>
              <a:t> </a:t>
            </a:r>
            <a:r>
              <a:rPr lang="en-US" sz="2600" dirty="0" smtClean="0"/>
              <a:t>each year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Students must monitor their </a:t>
            </a:r>
            <a:r>
              <a:rPr lang="en-US" sz="2600" dirty="0" err="1" smtClean="0"/>
              <a:t>AidLink</a:t>
            </a:r>
            <a:r>
              <a:rPr lang="en-US" sz="2600" dirty="0" smtClean="0"/>
              <a:t> account regularly to ensure their financial aid application is complete and all documents requested are submitted by the deadlines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Students who are not making Satisfactory Progress will not be considered for a Tuition &amp; Fee Postponement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Students who are ineligible for financial aid must make other payment arrangements to pay for their tuition &amp; fees</a:t>
            </a:r>
            <a:endParaRPr lang="en-US" sz="2600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3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</a:t>
            </a:r>
            <a:r>
              <a:rPr lang="en-US" dirty="0"/>
              <a:t>A</a:t>
            </a:r>
            <a:r>
              <a:rPr lang="en-US" dirty="0" smtClean="0"/>
              <a:t>id</a:t>
            </a:r>
            <a:br>
              <a:rPr lang="en-US" dirty="0" smtClean="0"/>
            </a:br>
            <a:r>
              <a:rPr lang="en-US" sz="2800" dirty="0" smtClean="0"/>
              <a:t>fee postponement timeline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552769"/>
              </p:ext>
            </p:extLst>
          </p:nvPr>
        </p:nvGraphicFramePr>
        <p:xfrm>
          <a:off x="327660" y="1737361"/>
          <a:ext cx="8534400" cy="451404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706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8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309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630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Students </a:t>
                      </a:r>
                      <a:r>
                        <a:rPr lang="en-US" sz="2000" dirty="0">
                          <a:effectLst/>
                        </a:rPr>
                        <a:t>Notified of Registration Dates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New Registration Dates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Fee Postponement Live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2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Fall 2018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February 2018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April 2018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January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2018- after fall grades are posted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2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Spring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2019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October 2018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November 2018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After fall census 2018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5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Summer </a:t>
                      </a:r>
                      <a:r>
                        <a:rPr lang="en-US" sz="2000" dirty="0" smtClean="0">
                          <a:effectLst/>
                        </a:rPr>
                        <a:t>Session</a:t>
                      </a:r>
                      <a:r>
                        <a:rPr lang="en-US" sz="2000" baseline="0" dirty="0" smtClean="0">
                          <a:effectLst/>
                        </a:rPr>
                        <a:t> 2019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February 2019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March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2019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Early January </a:t>
                      </a:r>
                      <a:r>
                        <a:rPr lang="en-US" sz="2000" dirty="0" smtClean="0">
                          <a:effectLst/>
                        </a:rPr>
                        <a:t>2019-after fall grades are posted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Summer</a:t>
                      </a:r>
                      <a:r>
                        <a:rPr lang="en-US" sz="2000" baseline="0" dirty="0" smtClean="0">
                          <a:effectLst/>
                        </a:rPr>
                        <a:t> Counseling is required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Payment Options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3000" dirty="0" smtClean="0"/>
              <a:t>Students </a:t>
            </a:r>
            <a:r>
              <a:rPr lang="en-US" sz="3000" dirty="0"/>
              <a:t>who utilize the Installment Plan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600" dirty="0"/>
              <a:t>This option is available for students who do not apply for financial aid or who do not qualify for financial aid 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Number </a:t>
            </a:r>
            <a:r>
              <a:rPr lang="en-US" sz="2600" dirty="0"/>
              <a:t>of installments has increased </a:t>
            </a:r>
            <a:r>
              <a:rPr lang="en-US" sz="2600" dirty="0" smtClean="0"/>
              <a:t>from </a:t>
            </a:r>
            <a:r>
              <a:rPr lang="en-US" sz="2600" dirty="0"/>
              <a:t>2 to 4 </a:t>
            </a:r>
            <a:r>
              <a:rPr lang="en-US" sz="2600" dirty="0" smtClean="0"/>
              <a:t>per semester</a:t>
            </a:r>
            <a:endParaRPr lang="en-US" sz="2600" dirty="0"/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Smaller </a:t>
            </a:r>
            <a:r>
              <a:rPr lang="en-US" sz="2600" dirty="0"/>
              <a:t>payments per </a:t>
            </a:r>
            <a:r>
              <a:rPr lang="en-US" sz="2600" dirty="0" smtClean="0"/>
              <a:t>installment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pPr lvl="1"/>
            <a:endParaRPr lang="en-US" sz="2000" dirty="0"/>
          </a:p>
          <a:p>
            <a:pPr marL="365760" lvl="1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+mn-lt"/>
              </a:rPr>
              <a:t>Change in Timeline is…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90937039"/>
              </p:ext>
            </p:extLst>
          </p:nvPr>
        </p:nvGraphicFramePr>
        <p:xfrm>
          <a:off x="914400" y="1905000"/>
          <a:ext cx="7239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042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13B7D6-82AA-49A9-8866-C9BBE2ECF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graphicEl>
                                              <a:dgm id="{F713B7D6-82AA-49A9-8866-C9BBE2ECF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55E26B-CB7C-4132-BD6A-8317274D1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>
                                            <p:graphicEl>
                                              <a:dgm id="{3055E26B-CB7C-4132-BD6A-8317274D1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65E017-6594-44FE-8CD0-60902B211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">
                                            <p:graphicEl>
                                              <a:dgm id="{1F65E017-6594-44FE-8CD0-60902B2113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Basic Tuition </a:t>
            </a:r>
            <a:br>
              <a:rPr lang="en-US" dirty="0" smtClean="0"/>
            </a:br>
            <a:r>
              <a:rPr lang="en-US" dirty="0" smtClean="0"/>
              <a:t>Installment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180397"/>
              </p:ext>
            </p:extLst>
          </p:nvPr>
        </p:nvGraphicFramePr>
        <p:xfrm>
          <a:off x="304798" y="2057400"/>
          <a:ext cx="8534404" cy="311700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19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27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9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94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494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Semester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Payment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(Prior to Registration)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Installment #1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Installment #2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Installment #3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Installment #4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18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Fall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$860.00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20-Aug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20-Sep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20-Oct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20-Nov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18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Spring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  $860.00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20-Jan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20-Feb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20-Mar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20-Apr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18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Summer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Installment Plan Not Available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6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</a:t>
            </a:r>
            <a:r>
              <a:rPr lang="en-US" dirty="0" smtClean="0"/>
              <a:t>on-resident </a:t>
            </a:r>
            <a:r>
              <a:rPr lang="en-US" dirty="0"/>
              <a:t>Tuition Installment Plan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33836"/>
              </p:ext>
            </p:extLst>
          </p:nvPr>
        </p:nvGraphicFramePr>
        <p:xfrm>
          <a:off x="301752" y="2057400"/>
          <a:ext cx="8461248" cy="324304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98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06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21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64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Semester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Payment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(Prior to Registration)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Installment #1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Installment #2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Installment #3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Fall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$        2,376.00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20-Oct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20-Nov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20-Dec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9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Spring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$        2,376.00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20-Mar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20-Apr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20-May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9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Summer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Installment Plan Not Available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2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169379"/>
            <a:ext cx="8534400" cy="1255728"/>
          </a:xfrm>
        </p:spPr>
        <p:txBody>
          <a:bodyPr vert="horz" wrap="square" lIns="91440" tIns="0" rIns="91440" bIns="0" rtlCol="0" anchor="ctr">
            <a:spAutoFit/>
          </a:bodyPr>
          <a:lstStyle/>
          <a:p>
            <a:pPr algn="ctr"/>
            <a:r>
              <a:rPr lang="en-US" dirty="0" smtClean="0">
                <a:latin typeface="+mn-lt"/>
                <a:cs typeface="Arial Narrow"/>
              </a:rPr>
              <a:t>How will </a:t>
            </a:r>
            <a:br>
              <a:rPr lang="en-US" dirty="0" smtClean="0">
                <a:latin typeface="+mn-lt"/>
                <a:cs typeface="Arial Narrow"/>
              </a:rPr>
            </a:br>
            <a:r>
              <a:rPr lang="en-US" dirty="0" smtClean="0">
                <a:latin typeface="+mn-lt"/>
                <a:cs typeface="Arial Narrow"/>
              </a:rPr>
              <a:t>registration timeline change?</a:t>
            </a:r>
            <a:endParaRPr lang="en-US" dirty="0">
              <a:latin typeface="+mn-lt"/>
              <a:cs typeface="Arial Narrow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35983" y="35824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50" y="4012234"/>
            <a:ext cx="63436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/>
            </a:r>
            <a:br>
              <a:rPr lang="en-US" sz="2800" dirty="0">
                <a:solidFill>
                  <a:srgbClr val="C00000"/>
                </a:solidFill>
              </a:rPr>
            </a:br>
            <a:endParaRPr lang="en-US" sz="1100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703740"/>
              </p:ext>
            </p:extLst>
          </p:nvPr>
        </p:nvGraphicFramePr>
        <p:xfrm>
          <a:off x="333375" y="2286001"/>
          <a:ext cx="8429626" cy="373379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62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756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91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844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Current </a:t>
                      </a:r>
                    </a:p>
                    <a:p>
                      <a:r>
                        <a:rPr lang="en-US" sz="2200" dirty="0" smtClean="0"/>
                        <a:t>Registration 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New </a:t>
                      </a:r>
                    </a:p>
                    <a:p>
                      <a:r>
                        <a:rPr lang="en-US" sz="2200" dirty="0" smtClean="0"/>
                        <a:t>Registration Dates</a:t>
                      </a:r>
                    </a:p>
                    <a:p>
                      <a:r>
                        <a:rPr lang="en-US" sz="1600" dirty="0" smtClean="0"/>
                        <a:t>(Effective: Fall 2018 Registration)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3125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2"/>
                          </a:solidFill>
                        </a:rPr>
                        <a:t>Fall semester</a:t>
                      </a:r>
                      <a:endParaRPr lang="en-US" sz="2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July/August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April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3125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2"/>
                          </a:solidFill>
                        </a:rPr>
                        <a:t>Spring</a:t>
                      </a:r>
                      <a:r>
                        <a:rPr lang="en-US" sz="2200" b="1" baseline="0" dirty="0" smtClean="0">
                          <a:solidFill>
                            <a:schemeClr val="tx2"/>
                          </a:solidFill>
                        </a:rPr>
                        <a:t> semester</a:t>
                      </a:r>
                      <a:endParaRPr lang="en-US" sz="2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January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November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3125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2"/>
                          </a:solidFill>
                        </a:rPr>
                        <a:t>Summer sessions</a:t>
                      </a:r>
                      <a:endParaRPr lang="en-US" sz="2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April/May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March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42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</a:t>
            </a:r>
            <a:r>
              <a:rPr lang="en-US" dirty="0" smtClean="0"/>
              <a:t>aunch</a:t>
            </a:r>
            <a:r>
              <a:rPr lang="en-US" sz="3400" dirty="0" smtClean="0"/>
              <a:t> </a:t>
            </a:r>
            <a:r>
              <a:rPr lang="en-US" sz="3600" dirty="0" smtClean="0"/>
              <a:t>of New Registration </a:t>
            </a:r>
            <a:r>
              <a:rPr lang="en-US" sz="3600" dirty="0"/>
              <a:t>T</a:t>
            </a:r>
            <a:r>
              <a:rPr lang="en-US" sz="3600" dirty="0" smtClean="0"/>
              <a:t>imeline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sz="900" dirty="0" smtClean="0"/>
          </a:p>
          <a:p>
            <a:pPr marL="45720" indent="0" algn="ctr">
              <a:buNone/>
            </a:pPr>
            <a:r>
              <a:rPr lang="en-US" sz="5000" i="1" dirty="0" smtClean="0"/>
              <a:t>Registration for Fall 2018</a:t>
            </a:r>
          </a:p>
          <a:p>
            <a:pPr marL="45720" indent="0" algn="ctr">
              <a:buNone/>
            </a:pPr>
            <a:r>
              <a:rPr lang="en-US" sz="5000" i="1" dirty="0" smtClean="0"/>
              <a:t>Begins in </a:t>
            </a:r>
          </a:p>
          <a:p>
            <a:pPr marL="45720" indent="0" algn="ctr">
              <a:buNone/>
            </a:pPr>
            <a:r>
              <a:rPr lang="en-US" sz="9600" i="1" dirty="0" smtClean="0"/>
              <a:t>April 2018 </a:t>
            </a:r>
          </a:p>
        </p:txBody>
      </p:sp>
    </p:spTree>
    <p:extLst>
      <p:ext uri="{BB962C8B-B14F-4D97-AF65-F5344CB8AC3E}">
        <p14:creationId xmlns:p14="http://schemas.microsoft.com/office/powerpoint/2010/main" val="152516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1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1" y="1719609"/>
            <a:ext cx="8991599" cy="4522695"/>
            <a:chOff x="380999" y="1719609"/>
            <a:chExt cx="8229064" cy="4522695"/>
          </a:xfrm>
        </p:grpSpPr>
        <p:sp>
          <p:nvSpPr>
            <p:cNvPr id="4" name="Freeform 3"/>
            <p:cNvSpPr/>
            <p:nvPr/>
          </p:nvSpPr>
          <p:spPr>
            <a:xfrm>
              <a:off x="3226304" y="1820367"/>
              <a:ext cx="5383759" cy="2098253"/>
            </a:xfrm>
            <a:custGeom>
              <a:avLst/>
              <a:gdLst>
                <a:gd name="connsiteX0" fmla="*/ 0 w 5044735"/>
                <a:gd name="connsiteY0" fmla="*/ 262282 h 2098253"/>
                <a:gd name="connsiteX1" fmla="*/ 3995609 w 5044735"/>
                <a:gd name="connsiteY1" fmla="*/ 262282 h 2098253"/>
                <a:gd name="connsiteX2" fmla="*/ 3995609 w 5044735"/>
                <a:gd name="connsiteY2" fmla="*/ 0 h 2098253"/>
                <a:gd name="connsiteX3" fmla="*/ 5044735 w 5044735"/>
                <a:gd name="connsiteY3" fmla="*/ 1049127 h 2098253"/>
                <a:gd name="connsiteX4" fmla="*/ 3995609 w 5044735"/>
                <a:gd name="connsiteY4" fmla="*/ 2098253 h 2098253"/>
                <a:gd name="connsiteX5" fmla="*/ 3995609 w 5044735"/>
                <a:gd name="connsiteY5" fmla="*/ 1835971 h 2098253"/>
                <a:gd name="connsiteX6" fmla="*/ 0 w 5044735"/>
                <a:gd name="connsiteY6" fmla="*/ 1835971 h 2098253"/>
                <a:gd name="connsiteX7" fmla="*/ 0 w 5044735"/>
                <a:gd name="connsiteY7" fmla="*/ 262282 h 2098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44735" h="2098253">
                  <a:moveTo>
                    <a:pt x="0" y="262282"/>
                  </a:moveTo>
                  <a:lnTo>
                    <a:pt x="3995609" y="262282"/>
                  </a:lnTo>
                  <a:lnTo>
                    <a:pt x="3995609" y="0"/>
                  </a:lnTo>
                  <a:lnTo>
                    <a:pt x="5044735" y="1049127"/>
                  </a:lnTo>
                  <a:lnTo>
                    <a:pt x="3995609" y="2098253"/>
                  </a:lnTo>
                  <a:lnTo>
                    <a:pt x="3995609" y="1835971"/>
                  </a:lnTo>
                  <a:lnTo>
                    <a:pt x="0" y="1835971"/>
                  </a:lnTo>
                  <a:lnTo>
                    <a:pt x="0" y="2622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85142" rIns="809705" bIns="285142" numCol="1" spcCol="1270" anchor="ctr" anchorCtr="0">
              <a:noAutofit/>
            </a:bodyPr>
            <a:lstStyle/>
            <a:p>
              <a:pPr marL="285750" lvl="1" indent="-285750" algn="l" defTabSz="16002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200" kern="1200" baseline="0" dirty="0" smtClean="0">
                  <a:solidFill>
                    <a:schemeClr val="tx2">
                      <a:lumMod val="75000"/>
                    </a:schemeClr>
                  </a:solidFill>
                </a:rPr>
                <a:t>Continuing students will register in April for Fall</a:t>
              </a:r>
              <a:endParaRPr lang="en-US" sz="3200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80999" y="1719609"/>
              <a:ext cx="2845304" cy="2199011"/>
            </a:xfrm>
            <a:custGeom>
              <a:avLst/>
              <a:gdLst>
                <a:gd name="connsiteX0" fmla="*/ 0 w 3363157"/>
                <a:gd name="connsiteY0" fmla="*/ 349716 h 2098253"/>
                <a:gd name="connsiteX1" fmla="*/ 349716 w 3363157"/>
                <a:gd name="connsiteY1" fmla="*/ 0 h 2098253"/>
                <a:gd name="connsiteX2" fmla="*/ 3013441 w 3363157"/>
                <a:gd name="connsiteY2" fmla="*/ 0 h 2098253"/>
                <a:gd name="connsiteX3" fmla="*/ 3363157 w 3363157"/>
                <a:gd name="connsiteY3" fmla="*/ 349716 h 2098253"/>
                <a:gd name="connsiteX4" fmla="*/ 3363157 w 3363157"/>
                <a:gd name="connsiteY4" fmla="*/ 1748537 h 2098253"/>
                <a:gd name="connsiteX5" fmla="*/ 3013441 w 3363157"/>
                <a:gd name="connsiteY5" fmla="*/ 2098253 h 2098253"/>
                <a:gd name="connsiteX6" fmla="*/ 349716 w 3363157"/>
                <a:gd name="connsiteY6" fmla="*/ 2098253 h 2098253"/>
                <a:gd name="connsiteX7" fmla="*/ 0 w 3363157"/>
                <a:gd name="connsiteY7" fmla="*/ 1748537 h 2098253"/>
                <a:gd name="connsiteX8" fmla="*/ 0 w 3363157"/>
                <a:gd name="connsiteY8" fmla="*/ 349716 h 2098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3157" h="2098253">
                  <a:moveTo>
                    <a:pt x="0" y="349716"/>
                  </a:moveTo>
                  <a:cubicBezTo>
                    <a:pt x="0" y="156573"/>
                    <a:pt x="156573" y="0"/>
                    <a:pt x="349716" y="0"/>
                  </a:cubicBezTo>
                  <a:lnTo>
                    <a:pt x="3013441" y="0"/>
                  </a:lnTo>
                  <a:cubicBezTo>
                    <a:pt x="3206584" y="0"/>
                    <a:pt x="3363157" y="156573"/>
                    <a:pt x="3363157" y="349716"/>
                  </a:cubicBezTo>
                  <a:lnTo>
                    <a:pt x="3363157" y="1748537"/>
                  </a:lnTo>
                  <a:cubicBezTo>
                    <a:pt x="3363157" y="1941680"/>
                    <a:pt x="3206584" y="2098253"/>
                    <a:pt x="3013441" y="2098253"/>
                  </a:cubicBezTo>
                  <a:lnTo>
                    <a:pt x="349716" y="2098253"/>
                  </a:lnTo>
                  <a:cubicBezTo>
                    <a:pt x="156573" y="2098253"/>
                    <a:pt x="0" y="1941680"/>
                    <a:pt x="0" y="1748537"/>
                  </a:cubicBezTo>
                  <a:lnTo>
                    <a:pt x="0" y="349716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3878" tIns="188153" rIns="273878" bIns="188153" numCol="1" spcCol="1270" anchor="ctr" anchorCtr="0">
              <a:noAutofit/>
            </a:bodyPr>
            <a:lstStyle/>
            <a:p>
              <a:pPr lvl="0" algn="ctr" defTabSz="2000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500" kern="1200" baseline="0" dirty="0" smtClean="0"/>
                <a:t>Continuing Students</a:t>
              </a:r>
              <a:endParaRPr lang="en-US" sz="45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3226302" y="4091325"/>
              <a:ext cx="5380972" cy="2098253"/>
            </a:xfrm>
            <a:custGeom>
              <a:avLst/>
              <a:gdLst>
                <a:gd name="connsiteX0" fmla="*/ 0 w 5044735"/>
                <a:gd name="connsiteY0" fmla="*/ 262282 h 2098253"/>
                <a:gd name="connsiteX1" fmla="*/ 3995609 w 5044735"/>
                <a:gd name="connsiteY1" fmla="*/ 262282 h 2098253"/>
                <a:gd name="connsiteX2" fmla="*/ 3995609 w 5044735"/>
                <a:gd name="connsiteY2" fmla="*/ 0 h 2098253"/>
                <a:gd name="connsiteX3" fmla="*/ 5044735 w 5044735"/>
                <a:gd name="connsiteY3" fmla="*/ 1049127 h 2098253"/>
                <a:gd name="connsiteX4" fmla="*/ 3995609 w 5044735"/>
                <a:gd name="connsiteY4" fmla="*/ 2098253 h 2098253"/>
                <a:gd name="connsiteX5" fmla="*/ 3995609 w 5044735"/>
                <a:gd name="connsiteY5" fmla="*/ 1835971 h 2098253"/>
                <a:gd name="connsiteX6" fmla="*/ 0 w 5044735"/>
                <a:gd name="connsiteY6" fmla="*/ 1835971 h 2098253"/>
                <a:gd name="connsiteX7" fmla="*/ 0 w 5044735"/>
                <a:gd name="connsiteY7" fmla="*/ 262282 h 2098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44735" h="2098253">
                  <a:moveTo>
                    <a:pt x="0" y="262282"/>
                  </a:moveTo>
                  <a:lnTo>
                    <a:pt x="3995609" y="262282"/>
                  </a:lnTo>
                  <a:lnTo>
                    <a:pt x="3995609" y="0"/>
                  </a:lnTo>
                  <a:lnTo>
                    <a:pt x="5044735" y="1049127"/>
                  </a:lnTo>
                  <a:lnTo>
                    <a:pt x="3995609" y="2098253"/>
                  </a:lnTo>
                  <a:lnTo>
                    <a:pt x="3995609" y="1835971"/>
                  </a:lnTo>
                  <a:lnTo>
                    <a:pt x="0" y="1835971"/>
                  </a:lnTo>
                  <a:lnTo>
                    <a:pt x="0" y="2622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85142" rIns="809705" bIns="285142" numCol="1" spcCol="1270" anchor="ctr" anchorCtr="0">
              <a:noAutofit/>
            </a:bodyPr>
            <a:lstStyle/>
            <a:p>
              <a:pPr marL="285750" lvl="1" indent="-285750" algn="l" defTabSz="16002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200" kern="1200" baseline="0" dirty="0" smtClean="0">
                  <a:solidFill>
                    <a:schemeClr val="tx2">
                      <a:lumMod val="75000"/>
                    </a:schemeClr>
                  </a:solidFill>
                </a:rPr>
                <a:t>Newly admitted students  for Fall will register during Summer </a:t>
              </a:r>
              <a:r>
                <a:rPr lang="en-US" sz="3200" dirty="0">
                  <a:solidFill>
                    <a:schemeClr val="tx2">
                      <a:lumMod val="75000"/>
                    </a:schemeClr>
                  </a:solidFill>
                </a:rPr>
                <a:t>O</a:t>
              </a:r>
              <a:r>
                <a:rPr lang="en-US" sz="3200" kern="1200" baseline="0" dirty="0" smtClean="0">
                  <a:solidFill>
                    <a:schemeClr val="tx2">
                      <a:lumMod val="75000"/>
                    </a:schemeClr>
                  </a:solidFill>
                </a:rPr>
                <a:t>rientation</a:t>
              </a:r>
              <a:endParaRPr lang="en-US" sz="3200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80999" y="4038600"/>
              <a:ext cx="2845304" cy="2203704"/>
            </a:xfrm>
            <a:custGeom>
              <a:avLst/>
              <a:gdLst>
                <a:gd name="connsiteX0" fmla="*/ 0 w 3363157"/>
                <a:gd name="connsiteY0" fmla="*/ 349716 h 2098253"/>
                <a:gd name="connsiteX1" fmla="*/ 349716 w 3363157"/>
                <a:gd name="connsiteY1" fmla="*/ 0 h 2098253"/>
                <a:gd name="connsiteX2" fmla="*/ 3013441 w 3363157"/>
                <a:gd name="connsiteY2" fmla="*/ 0 h 2098253"/>
                <a:gd name="connsiteX3" fmla="*/ 3363157 w 3363157"/>
                <a:gd name="connsiteY3" fmla="*/ 349716 h 2098253"/>
                <a:gd name="connsiteX4" fmla="*/ 3363157 w 3363157"/>
                <a:gd name="connsiteY4" fmla="*/ 1748537 h 2098253"/>
                <a:gd name="connsiteX5" fmla="*/ 3013441 w 3363157"/>
                <a:gd name="connsiteY5" fmla="*/ 2098253 h 2098253"/>
                <a:gd name="connsiteX6" fmla="*/ 349716 w 3363157"/>
                <a:gd name="connsiteY6" fmla="*/ 2098253 h 2098253"/>
                <a:gd name="connsiteX7" fmla="*/ 0 w 3363157"/>
                <a:gd name="connsiteY7" fmla="*/ 1748537 h 2098253"/>
                <a:gd name="connsiteX8" fmla="*/ 0 w 3363157"/>
                <a:gd name="connsiteY8" fmla="*/ 349716 h 2098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3157" h="2098253">
                  <a:moveTo>
                    <a:pt x="0" y="349716"/>
                  </a:moveTo>
                  <a:cubicBezTo>
                    <a:pt x="0" y="156573"/>
                    <a:pt x="156573" y="0"/>
                    <a:pt x="349716" y="0"/>
                  </a:cubicBezTo>
                  <a:lnTo>
                    <a:pt x="3013441" y="0"/>
                  </a:lnTo>
                  <a:cubicBezTo>
                    <a:pt x="3206584" y="0"/>
                    <a:pt x="3363157" y="156573"/>
                    <a:pt x="3363157" y="349716"/>
                  </a:cubicBezTo>
                  <a:lnTo>
                    <a:pt x="3363157" y="1748537"/>
                  </a:lnTo>
                  <a:cubicBezTo>
                    <a:pt x="3363157" y="1941680"/>
                    <a:pt x="3206584" y="2098253"/>
                    <a:pt x="3013441" y="2098253"/>
                  </a:cubicBezTo>
                  <a:lnTo>
                    <a:pt x="349716" y="2098253"/>
                  </a:lnTo>
                  <a:cubicBezTo>
                    <a:pt x="156573" y="2098253"/>
                    <a:pt x="0" y="1941680"/>
                    <a:pt x="0" y="1748537"/>
                  </a:cubicBezTo>
                  <a:lnTo>
                    <a:pt x="0" y="349716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3878" tIns="188153" rIns="273878" bIns="188153" numCol="1" spcCol="1270" anchor="ctr" anchorCtr="0">
              <a:noAutofit/>
            </a:bodyPr>
            <a:lstStyle/>
            <a:p>
              <a:pPr lvl="0" algn="ctr" defTabSz="2000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500" kern="1200" baseline="0" dirty="0" smtClean="0"/>
                <a:t>New Students</a:t>
              </a:r>
              <a:endParaRPr lang="en-US" sz="4500" kern="1200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</p:spPr>
        <p:txBody>
          <a:bodyPr>
            <a:normAutofit/>
          </a:bodyPr>
          <a:lstStyle/>
          <a:p>
            <a:r>
              <a:rPr lang="en-US" dirty="0" smtClean="0"/>
              <a:t>When do students register?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4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5759" y="19793"/>
            <a:ext cx="8458200" cy="13518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CURRICULUM / GENERAL CATALOG </a:t>
            </a:r>
            <a:br>
              <a:rPr lang="en-US" dirty="0" smtClean="0"/>
            </a:br>
            <a:r>
              <a:rPr lang="en-US" dirty="0" smtClean="0"/>
              <a:t>DEADLINES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3"/>
          <a:srcRect l="23689" t="34724" r="24637" b="18505"/>
          <a:stretch/>
        </p:blipFill>
        <p:spPr>
          <a:xfrm>
            <a:off x="0" y="1424160"/>
            <a:ext cx="9144000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4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Tuition &amp; Fees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407893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Tuition and fees continue to be due prior to registration</a:t>
            </a:r>
          </a:p>
          <a:p>
            <a:pPr lvl="3"/>
            <a:endParaRPr lang="en-US" sz="16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Students who receive financial aid will continue to benefit from the fee postponement program (60% of students)</a:t>
            </a:r>
          </a:p>
          <a:p>
            <a:pPr lvl="3"/>
            <a:endParaRPr lang="en-US" sz="16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Installment plan continues to be available for students who are not eligible for financial aid </a:t>
            </a:r>
          </a:p>
          <a:p>
            <a:pPr lvl="3"/>
            <a:endParaRPr lang="en-US" sz="20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987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3458</TotalTime>
  <Words>3286</Words>
  <Application>Microsoft Macintosh PowerPoint</Application>
  <PresentationFormat>On-screen Show (4:3)</PresentationFormat>
  <Paragraphs>665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Arial Narrow</vt:lpstr>
      <vt:lpstr>Calibri</vt:lpstr>
      <vt:lpstr>Calibri Light</vt:lpstr>
      <vt:lpstr>Times New Roman</vt:lpstr>
      <vt:lpstr>Trebuchet MS</vt:lpstr>
      <vt:lpstr>Retrospect</vt:lpstr>
      <vt:lpstr>New Registration Timeline</vt:lpstr>
      <vt:lpstr>Registration timeline is changing.  Who should care?</vt:lpstr>
      <vt:lpstr>Why Change  the Registration Timeline?</vt:lpstr>
      <vt:lpstr>Change in Timeline is…</vt:lpstr>
      <vt:lpstr>How will  registration timeline change?</vt:lpstr>
      <vt:lpstr>Launch of New Registration Timeline</vt:lpstr>
      <vt:lpstr>When do students register?</vt:lpstr>
      <vt:lpstr>CURRICULUM / GENERAL CATALOG  DEADLINES</vt:lpstr>
      <vt:lpstr>Student Tuition &amp; Fees</vt:lpstr>
      <vt:lpstr>PowerPoint Presentation</vt:lpstr>
      <vt:lpstr>Checking Course Eligibility</vt:lpstr>
      <vt:lpstr>Checking Course Eligibility</vt:lpstr>
      <vt:lpstr>Checking Course Eligibility</vt:lpstr>
      <vt:lpstr>Advising  in the context of the new registration timeline</vt:lpstr>
      <vt:lpstr>Shift in Advising Timeline</vt:lpstr>
      <vt:lpstr>Shift in Advising Timeline</vt:lpstr>
      <vt:lpstr>Shift in Advising Timeline</vt:lpstr>
      <vt:lpstr>Shift in Advising Timeline </vt:lpstr>
      <vt:lpstr>PowerPoint Presentation</vt:lpstr>
      <vt:lpstr>Advising - Academic Year At-A-Glance </vt:lpstr>
      <vt:lpstr>Advising</vt:lpstr>
      <vt:lpstr>Shift in Advising Timeline </vt:lpstr>
      <vt:lpstr>College Contacts</vt:lpstr>
      <vt:lpstr>Q&amp;A</vt:lpstr>
      <vt:lpstr>Resources</vt:lpstr>
      <vt:lpstr>Website</vt:lpstr>
      <vt:lpstr>Resources</vt:lpstr>
      <vt:lpstr>Resources</vt:lpstr>
      <vt:lpstr>Resources</vt:lpstr>
      <vt:lpstr>Resources</vt:lpstr>
      <vt:lpstr>Resources</vt:lpstr>
      <vt:lpstr>Resources</vt:lpstr>
      <vt:lpstr>Student Tuition &amp; Fees</vt:lpstr>
      <vt:lpstr>Payment Schedule New Registration Timeline</vt:lpstr>
      <vt:lpstr>Student Payment Options</vt:lpstr>
      <vt:lpstr>Student Payment Options</vt:lpstr>
      <vt:lpstr>Applying For Financial Aid</vt:lpstr>
      <vt:lpstr>Financial Aid fee postponement timeline</vt:lpstr>
      <vt:lpstr>Student Payment Options</vt:lpstr>
      <vt:lpstr>New Basic Tuition  Installment Plan</vt:lpstr>
      <vt:lpstr>New Non-resident Tuition Installment Plan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Success at San Diego State University</dc:title>
  <dc:creator>Dania Brett</dc:creator>
  <cp:lastModifiedBy>Microsoft Office User</cp:lastModifiedBy>
  <cp:revision>451</cp:revision>
  <cp:lastPrinted>2017-08-31T00:29:49Z</cp:lastPrinted>
  <dcterms:created xsi:type="dcterms:W3CDTF">2016-07-08T14:58:46Z</dcterms:created>
  <dcterms:modified xsi:type="dcterms:W3CDTF">2017-10-06T18:14:29Z</dcterms:modified>
</cp:coreProperties>
</file>