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9" r:id="rId4"/>
    <p:sldId id="261" r:id="rId5"/>
    <p:sldId id="266" r:id="rId6"/>
    <p:sldId id="283" r:id="rId7"/>
    <p:sldId id="276" r:id="rId8"/>
    <p:sldId id="277" r:id="rId9"/>
    <p:sldId id="282" r:id="rId10"/>
    <p:sldId id="273" r:id="rId11"/>
    <p:sldId id="275" r:id="rId12"/>
    <p:sldId id="281" r:id="rId13"/>
    <p:sldId id="265" r:id="rId1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4B21835-3610-4F7E-869E-02FBAF20813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C8683FE-80E6-4499-A746-D72EF7C21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42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7C26-A4DB-4C0A-B3E8-3E51172C1E1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5BA10-1F07-44CF-98E0-E8033280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2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400" dirty="0" smtClean="0"/>
              <a:t>Past two years working to identify a new name.</a:t>
            </a:r>
          </a:p>
          <a:p>
            <a:pPr lvl="0"/>
            <a:r>
              <a:rPr lang="en-US" sz="1400" dirty="0" smtClean="0"/>
              <a:t>Working group:</a:t>
            </a:r>
          </a:p>
          <a:p>
            <a:pPr lvl="1"/>
            <a:r>
              <a:rPr lang="en-US" sz="1400" dirty="0" smtClean="0"/>
              <a:t>Researched names at institutions of higher education across the country,</a:t>
            </a:r>
          </a:p>
          <a:p>
            <a:pPr lvl="1"/>
            <a:r>
              <a:rPr lang="en-US" sz="1400" dirty="0" smtClean="0"/>
              <a:t>Suitable words for military affiliated students.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5BA10-1F07-44CF-98E0-E8033280F8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3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7763A65-153E-4DCA-AD5E-9CE5073D58E2}" type="datetime1">
              <a:rPr lang="en-US" smtClean="0"/>
              <a:t>4/24/2018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7B7BA6-2879-4F49-98A3-419FAB199A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6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B4B5600-A856-4DE4-93C1-68D09F617BC8}" type="datetime1">
              <a:rPr lang="en-US" smtClean="0"/>
              <a:t>4/24/2018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7B7BA6-2879-4F49-98A3-419FAB199A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1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Academic Responsibilities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1.0 Audiovisual Materials1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 Instructors shall ensure that audiovisual materials used in or for a course are significantly related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announced structure and purpose of the course. An instructor shall advise the audience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materials that may be deemed offensive.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 Audiovisual materials, whatever their source (rental, purchase, private collection, guest lecture),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shall be legally acquired and shall include captioning whenever possible.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2.0 Course Syllabi: The syllabus for each course shall describe the course’s purpose, scope, and student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 outcomes. In addition, each syllabus shall include office hours and contact information for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instructor, refer to the current procedure for accommodating students with disabilities (refer to Student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Disability Services), and describe the course design, required materials, schedule, and grading policies,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may vary by section. A syllabus shall not bind the instructor to specific details, and the instructor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shall retain the right to adjust the course design. Major departures from the syllabus, however, especially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Approved April 2017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143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regard to student learning outcomes, major assignment due dates and exam dates, and grading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policies, shall be made only for compelling reasons.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 Instructors shall provide students with access to their course syllabus at or before the first class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meeting. In addition, instructors shall post their syllabus on the official and available course site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SDSU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BlackBoard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learning management system as well as any other course web site routinely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accessed by the course students. Any major changes to the course syllabus shall be announced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class, communicated to all students electronically, and incorporated into an updated and posted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version of the syllabus.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2.2 Departments shall, by the end of the semester, upload their course syllabi in an accessible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 format to the SDSU Syllabus Collection. Faculty may elect to complete and provide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department a completed course information template (available from the SDSU Syllabus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Collection) in lieu of the official course syllabus.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3.0 In order to facilitate universal access to instructional materials: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3.1 Instructors shall endeavor to order textbooks, course readers, and other required instructional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materials on or before the deadline established by the campus bookstore, and definitely no later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six weeks in advance of the beginning of the academic term.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3.2 Whenever possible, departments and schools shall endeavor to order textbooks for classes without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assigned instructors on or before the deadline established by the campus bookstore, and at least six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weeks in advance of the beginning of the academic term.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5BA10-1F07-44CF-98E0-E8033280F8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60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examples</a:t>
            </a:r>
            <a:r>
              <a:rPr lang="en-US" baseline="0" dirty="0" smtClean="0"/>
              <a:t> with link the accommodation with diagnoses</a:t>
            </a:r>
          </a:p>
          <a:p>
            <a:endParaRPr lang="en-US" baseline="0" dirty="0" smtClean="0"/>
          </a:p>
          <a:p>
            <a:pPr lvl="1"/>
            <a:r>
              <a:rPr lang="en-US" dirty="0" err="1"/>
              <a:t>Notetakers</a:t>
            </a:r>
            <a:r>
              <a:rPr lang="en-US" dirty="0"/>
              <a:t> or recorded lectures for students with processing/spatial  difficulties who have a learning disability</a:t>
            </a:r>
          </a:p>
          <a:p>
            <a:pPr lvl="1"/>
            <a:r>
              <a:rPr lang="en-US" dirty="0"/>
              <a:t>Extended time on tests for students with learning disabilities, ADD/ADHD, psychiatric conditions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Distraction  environments for those on the Autism spectrum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179EE-0C08-4432-833E-601CF1227E7A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AE9FBE5-0B6D-4A82-A5CD-9CA9CC22DA84}" type="datetime1">
              <a:rPr lang="en-US" smtClean="0"/>
              <a:t>4/24/2018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8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D3FC834-CC93-4350-B8BE-68BE4B35E109}" type="datetime1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7B7BA6-2879-4F49-98A3-419FAB199A6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8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3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9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833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43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135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32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76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83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74D2D-2A5B-40EF-BE44-CF1E8BCD7A7F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AD0101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61DB67-CC51-4017-A4D3-86B800F2E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20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3001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5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92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4645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01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2564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43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04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29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17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3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6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7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7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7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1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DF519-F09C-4AB7-8F53-FDEF1BDC552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F15FC3-308E-432C-B7C1-06F42F40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1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C74D2D-2A5B-40EF-BE44-CF1E8BCD7A7F}" type="datetimeFigureOut">
              <a:rPr lang="en-US" smtClean="0">
                <a:solidFill>
                  <a:prstClr val="black"/>
                </a:solidFill>
              </a:rPr>
              <a:pPr/>
              <a:t>4/24/2018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61DB67-CC51-4017-A4D3-86B800F2E0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305" y="1219200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951" y="4267200"/>
            <a:ext cx="6099696" cy="1435566"/>
          </a:xfrm>
        </p:spPr>
        <p:txBody>
          <a:bodyPr>
            <a:normAutofit fontScale="40000" lnSpcReduction="20000"/>
          </a:bodyPr>
          <a:lstStyle/>
          <a:p>
            <a:endParaRPr lang="en-US" sz="23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500" dirty="0" smtClean="0">
                <a:solidFill>
                  <a:schemeClr val="tx1"/>
                </a:solidFill>
              </a:rPr>
              <a:t>Pamela </a:t>
            </a:r>
            <a:r>
              <a:rPr lang="en-US" sz="4500" dirty="0">
                <a:solidFill>
                  <a:schemeClr val="tx1"/>
                </a:solidFill>
              </a:rPr>
              <a:t>J. Starr</a:t>
            </a:r>
            <a:r>
              <a:rPr lang="en-US" sz="4500" dirty="0" smtClean="0">
                <a:solidFill>
                  <a:schemeClr val="tx1"/>
                </a:solidFill>
              </a:rPr>
              <a:t>, Ph.D.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500" dirty="0" smtClean="0">
                <a:solidFill>
                  <a:schemeClr val="tx1"/>
                </a:solidFill>
              </a:rPr>
              <a:t> </a:t>
            </a:r>
            <a:r>
              <a:rPr lang="en-US" sz="4500" dirty="0">
                <a:solidFill>
                  <a:schemeClr val="tx1"/>
                </a:solidFill>
              </a:rPr>
              <a:t>Director, </a:t>
            </a:r>
            <a:r>
              <a:rPr lang="en-US" sz="4500" dirty="0" smtClean="0">
                <a:solidFill>
                  <a:schemeClr val="tx1"/>
                </a:solidFill>
              </a:rPr>
              <a:t>SASC</a:t>
            </a:r>
            <a:endParaRPr lang="en-US" sz="4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500" dirty="0" smtClean="0">
                <a:solidFill>
                  <a:schemeClr val="tx1"/>
                </a:solidFill>
              </a:rPr>
              <a:t>University Senate</a:t>
            </a:r>
            <a:endParaRPr lang="en-US" sz="4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500" dirty="0" smtClean="0">
                <a:solidFill>
                  <a:schemeClr val="tx1"/>
                </a:solidFill>
              </a:rPr>
              <a:t>May 1, 2018</a:t>
            </a:r>
            <a:endParaRPr lang="en-US" sz="45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638800"/>
            <a:ext cx="2533534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4478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Serving Students with Disabilities at San Diego State University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97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7010400" cy="1399032"/>
          </a:xfrm>
        </p:spPr>
        <p:txBody>
          <a:bodyPr/>
          <a:lstStyle/>
          <a:p>
            <a:r>
              <a:rPr lang="en-US" dirty="0" smtClean="0"/>
              <a:t>Timeline for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6347714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Alternate Media Conversions: </a:t>
            </a:r>
            <a:r>
              <a:rPr lang="en-US" sz="2000" b="1" dirty="0" smtClean="0"/>
              <a:t>Book conversions can take an extended period of time</a:t>
            </a:r>
            <a:r>
              <a:rPr lang="en-US" sz="2000" dirty="0" smtClean="0"/>
              <a:t>. </a:t>
            </a:r>
            <a:r>
              <a:rPr lang="en-US" sz="2000" u="sng" dirty="0" smtClean="0"/>
              <a:t>Early adoption</a:t>
            </a:r>
            <a:r>
              <a:rPr lang="en-US" sz="2000" dirty="0" smtClean="0"/>
              <a:t> of textbooks helps facilitate this process.</a:t>
            </a:r>
          </a:p>
          <a:p>
            <a:pPr marL="64008" indent="0">
              <a:buNone/>
            </a:pPr>
            <a:endParaRPr lang="en-US" sz="2000" dirty="0" smtClean="0"/>
          </a:p>
          <a:p>
            <a:r>
              <a:rPr lang="en-US" sz="2000" dirty="0" smtClean="0"/>
              <a:t>Test Accommodations: Students need to have </a:t>
            </a:r>
            <a:r>
              <a:rPr lang="en-US" sz="2000" b="1" dirty="0" smtClean="0"/>
              <a:t>Reservation for Test Accommodation (RTA) forms </a:t>
            </a:r>
            <a:r>
              <a:rPr lang="en-US" sz="2000" dirty="0" smtClean="0"/>
              <a:t>in to the Test Accommodation Center </a:t>
            </a:r>
            <a:r>
              <a:rPr lang="en-US" sz="2000" b="1" dirty="0" smtClean="0"/>
              <a:t>one week </a:t>
            </a:r>
            <a:r>
              <a:rPr lang="en-US" sz="2000" dirty="0" smtClean="0"/>
              <a:t>before regular quizzes/exams and </a:t>
            </a:r>
            <a:r>
              <a:rPr lang="en-US" sz="2000" b="1" dirty="0" smtClean="0"/>
              <a:t>one month </a:t>
            </a:r>
            <a:r>
              <a:rPr lang="en-US" sz="2000" dirty="0" smtClean="0"/>
              <a:t>before finals.</a:t>
            </a:r>
          </a:p>
          <a:p>
            <a:pPr marL="64008" indent="0">
              <a:buNone/>
            </a:pPr>
            <a:endParaRPr lang="en-US" sz="2000" dirty="0" smtClean="0"/>
          </a:p>
          <a:p>
            <a:r>
              <a:rPr lang="en-US" sz="2000" dirty="0" smtClean="0"/>
              <a:t>Sign Language Interpreter requests: </a:t>
            </a:r>
            <a:r>
              <a:rPr lang="en-US" sz="2000" b="1" dirty="0" smtClean="0"/>
              <a:t>72 hours in advance </a:t>
            </a:r>
            <a:r>
              <a:rPr lang="en-US" sz="2000" dirty="0" smtClean="0"/>
              <a:t>of the date an interpreter is needed.</a:t>
            </a:r>
          </a:p>
          <a:p>
            <a:endParaRPr lang="en-US" sz="2000" dirty="0"/>
          </a:p>
          <a:p>
            <a:r>
              <a:rPr lang="en-US" sz="2000" dirty="0" smtClean="0"/>
              <a:t>Video captioning requests: </a:t>
            </a:r>
            <a:r>
              <a:rPr lang="en-US" sz="2000" b="1" dirty="0" smtClean="0"/>
              <a:t>7 to 10 business days </a:t>
            </a:r>
            <a:r>
              <a:rPr lang="en-US" sz="2000" dirty="0" smtClean="0"/>
              <a:t>depending on the format and length of the media. Larger requests will take longer. Requests prioritized by the date they will be shown.</a:t>
            </a:r>
          </a:p>
          <a:p>
            <a:endParaRPr lang="en-US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715000"/>
            <a:ext cx="1600200" cy="10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Campus Collaboration and 	 										Outreach </a:t>
            </a:r>
            <a:r>
              <a:rPr lang="en-US" dirty="0" smtClean="0"/>
              <a:t>		 	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to Faculty</a:t>
            </a:r>
          </a:p>
          <a:p>
            <a:pPr lvl="1"/>
            <a:r>
              <a:rPr lang="en-US" dirty="0" smtClean="0"/>
              <a:t>Syllabus statement</a:t>
            </a:r>
          </a:p>
          <a:p>
            <a:pPr lvl="1"/>
            <a:r>
              <a:rPr lang="en-US" dirty="0" smtClean="0"/>
              <a:t>Accommodation Timelines</a:t>
            </a:r>
          </a:p>
          <a:p>
            <a:r>
              <a:rPr lang="en-US" dirty="0" smtClean="0"/>
              <a:t>Ability Ally</a:t>
            </a:r>
          </a:p>
          <a:p>
            <a:r>
              <a:rPr lang="en-US" dirty="0" smtClean="0"/>
              <a:t>Department meetings</a:t>
            </a:r>
          </a:p>
          <a:p>
            <a:r>
              <a:rPr lang="en-US" dirty="0" smtClean="0"/>
              <a:t>Disability-awareness Programming</a:t>
            </a:r>
          </a:p>
          <a:p>
            <a:r>
              <a:rPr lang="en-US" dirty="0" smtClean="0"/>
              <a:t>Class presentations</a:t>
            </a:r>
          </a:p>
          <a:p>
            <a:r>
              <a:rPr lang="en-US" dirty="0" smtClean="0"/>
              <a:t>Training with graduate assistants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715000"/>
            <a:ext cx="1600200" cy="10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11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7754" y="19050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715000"/>
            <a:ext cx="1600200" cy="10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8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347713" cy="1320800"/>
          </a:xfrm>
        </p:spPr>
        <p:txBody>
          <a:bodyPr/>
          <a:lstStyle/>
          <a:p>
            <a:r>
              <a:rPr lang="en-US" dirty="0" smtClean="0"/>
              <a:t>Presentation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overview of the name change;</a:t>
            </a:r>
          </a:p>
          <a:p>
            <a:r>
              <a:rPr lang="en-US" dirty="0" smtClean="0"/>
              <a:t>Foundations of Legislation;</a:t>
            </a:r>
          </a:p>
          <a:p>
            <a:r>
              <a:rPr lang="en-US" dirty="0" smtClean="0"/>
              <a:t>Documenting a disability;</a:t>
            </a:r>
          </a:p>
          <a:p>
            <a:r>
              <a:rPr lang="en-US" dirty="0" smtClean="0"/>
              <a:t>Syllabus statement;</a:t>
            </a:r>
          </a:p>
          <a:p>
            <a:r>
              <a:rPr lang="en-US" dirty="0" smtClean="0"/>
              <a:t>Role of accommodations;</a:t>
            </a:r>
          </a:p>
          <a:p>
            <a:r>
              <a:rPr lang="en-US" dirty="0" smtClean="0"/>
              <a:t>Opportunities for collaboration and outreach.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715000"/>
            <a:ext cx="1600200" cy="10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5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3127" y="228600"/>
            <a:ext cx="6347713" cy="1320800"/>
          </a:xfrm>
        </p:spPr>
        <p:txBody>
          <a:bodyPr/>
          <a:lstStyle/>
          <a:p>
            <a:r>
              <a:rPr lang="en-US" dirty="0"/>
              <a:t>RE-IMAGINING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49400"/>
            <a:ext cx="6347714" cy="5130800"/>
          </a:xfrm>
        </p:spPr>
        <p:txBody>
          <a:bodyPr>
            <a:noAutofit/>
          </a:bodyPr>
          <a:lstStyle/>
          <a:p>
            <a:pPr lvl="0"/>
            <a:r>
              <a:rPr lang="en-US" sz="1400" dirty="0"/>
              <a:t>Support the University’s commitment for enhancing the campus culture and climate</a:t>
            </a:r>
            <a:r>
              <a:rPr lang="en-US" sz="1400" dirty="0" smtClean="0"/>
              <a:t>.</a:t>
            </a:r>
            <a:endParaRPr lang="en-US" sz="1400" dirty="0"/>
          </a:p>
          <a:p>
            <a:pPr lvl="0"/>
            <a:r>
              <a:rPr lang="en-US" sz="1400" dirty="0" smtClean="0"/>
              <a:t>Move </a:t>
            </a:r>
            <a:r>
              <a:rPr lang="en-US" sz="1400" dirty="0"/>
              <a:t>beyond perception of just providing accommodations –  highlight provision of services, support, empowerment, advocacy, </a:t>
            </a:r>
            <a:r>
              <a:rPr lang="en-US" sz="1400" dirty="0" smtClean="0"/>
              <a:t>programming and outreach.</a:t>
            </a:r>
            <a:endParaRPr lang="en-US" sz="1400" dirty="0"/>
          </a:p>
          <a:p>
            <a:pPr lvl="0"/>
            <a:r>
              <a:rPr lang="en-US" sz="1400" dirty="0" smtClean="0"/>
              <a:t>National </a:t>
            </a:r>
            <a:r>
              <a:rPr lang="en-US" sz="1400" dirty="0"/>
              <a:t>trend to eliminate attention on ‘dis’ and emphasize ability</a:t>
            </a:r>
            <a:r>
              <a:rPr lang="en-US" sz="1400" dirty="0" smtClean="0"/>
              <a:t>.</a:t>
            </a:r>
            <a:endParaRPr lang="en-US" sz="1400" dirty="0"/>
          </a:p>
          <a:p>
            <a:pPr lvl="0"/>
            <a:r>
              <a:rPr lang="en-US" sz="1400" dirty="0"/>
              <a:t>11% of college going students identified as having a disability*. </a:t>
            </a:r>
          </a:p>
          <a:p>
            <a:pPr lvl="1"/>
            <a:r>
              <a:rPr lang="en-US" sz="1400" dirty="0"/>
              <a:t>Only 4.7% of the student body at San Diego State University registered with </a:t>
            </a:r>
            <a:r>
              <a:rPr lang="en-US" sz="1400" dirty="0" smtClean="0"/>
              <a:t>SASC. </a:t>
            </a:r>
            <a:endParaRPr lang="en-US" sz="1400" dirty="0"/>
          </a:p>
          <a:p>
            <a:pPr lvl="0"/>
            <a:r>
              <a:rPr lang="en-US" sz="1400" dirty="0" smtClean="0"/>
              <a:t>Social Model – create environment to support.</a:t>
            </a:r>
          </a:p>
          <a:p>
            <a:r>
              <a:rPr lang="en-US" sz="1400" dirty="0"/>
              <a:t>Establish the importance that accessing SASC as vital to creating opportunities for students’ success. </a:t>
            </a:r>
          </a:p>
          <a:p>
            <a:r>
              <a:rPr lang="en-US" sz="1400" dirty="0"/>
              <a:t>Create a Hub - a space for students to socialize, study and engage with us.</a:t>
            </a:r>
          </a:p>
          <a:p>
            <a:r>
              <a:rPr lang="en-US" sz="1400" dirty="0"/>
              <a:t>Create a Center which is inclusive of students who do not identify as being disabled, though they may have a diagnosis that is protected under the ADA as a disability Promote the destigmatize disabilities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715000"/>
            <a:ext cx="1600200" cy="10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6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RE-BRANDING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978" y="1510726"/>
            <a:ext cx="2512100" cy="15868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3678842"/>
            <a:ext cx="3048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834" y="3248207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Instagram Header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495800"/>
            <a:ext cx="4744169" cy="19489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42812" y="402740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Transitional Logo, until 12/31/18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713" y="609600"/>
            <a:ext cx="4022456" cy="16732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62600" y="2370648"/>
            <a:ext cx="2597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Official Logo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72282" y="2673866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7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Foundation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Rehabilitation Act of 1973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Americans with Disabilities Act 1990; Amended 2008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Prohibits discrimination on basis of disability;</a:t>
            </a:r>
          </a:p>
          <a:p>
            <a:r>
              <a:rPr lang="en-US" dirty="0" smtClean="0"/>
              <a:t>Section 504: protection from discrimination, applies to universities;</a:t>
            </a:r>
          </a:p>
          <a:p>
            <a:r>
              <a:rPr lang="en-US" dirty="0" smtClean="0"/>
              <a:t>Section 508: mandates technology be accessible.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Mandates antidiscrimination;</a:t>
            </a:r>
          </a:p>
          <a:p>
            <a:r>
              <a:rPr lang="en-US" dirty="0" smtClean="0"/>
              <a:t>Title II: State, local government, public transportation;</a:t>
            </a:r>
          </a:p>
          <a:p>
            <a:r>
              <a:rPr lang="en-US" dirty="0" smtClean="0"/>
              <a:t>Defines disability;</a:t>
            </a:r>
          </a:p>
          <a:p>
            <a:r>
              <a:rPr lang="en-US" dirty="0" smtClean="0"/>
              <a:t>Definition of service animal.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6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Diagnosis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598" y="1828800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Third party documentation;</a:t>
            </a:r>
          </a:p>
          <a:p>
            <a:r>
              <a:rPr lang="en-US" sz="2400" dirty="0" smtClean="0"/>
              <a:t>History;</a:t>
            </a:r>
          </a:p>
          <a:p>
            <a:r>
              <a:rPr lang="en-US" sz="2400" dirty="0" smtClean="0"/>
              <a:t>Interactive communication;</a:t>
            </a:r>
          </a:p>
          <a:p>
            <a:r>
              <a:rPr lang="en-US" sz="2400" dirty="0" smtClean="0"/>
              <a:t>Impacts access to education – academic, programmatic and/or physical barriers;</a:t>
            </a:r>
          </a:p>
          <a:p>
            <a:r>
              <a:rPr lang="en-US" sz="2400" dirty="0" smtClean="0"/>
              <a:t>Functional limitations - physical, cognitive, learning, social, sensory.</a:t>
            </a:r>
            <a:endParaRPr lang="en-US" sz="2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715000"/>
            <a:ext cx="1600200" cy="10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starr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5115075" cy="261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715000"/>
            <a:ext cx="1600200" cy="10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8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are a student with a disability and believe you will need accommodations for this class, it is your responsibility to contact Student Ability Success Center at (619) 594-6473.  To avoid any delay in the receipt of your accommodations, you should contact Student Ability Success Center as soon as possible.  Please note that accommodations are not retroactive, and that I cannot provide accommodations based upon disability until I have received an accommodation letter from Student Ability Success Center.  Your cooperation is </a:t>
            </a:r>
            <a:r>
              <a:rPr lang="en-US" dirty="0" smtClean="0"/>
              <a:t>appreciated.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0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347713" cy="1320800"/>
          </a:xfrm>
        </p:spPr>
        <p:txBody>
          <a:bodyPr/>
          <a:lstStyle/>
          <a:p>
            <a:pPr algn="ctr"/>
            <a:r>
              <a:rPr lang="en-US" dirty="0" smtClean="0"/>
              <a:t>The Role of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3152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Provide student with disability opportunity to demonstrate mastery and knowledge level;</a:t>
            </a:r>
          </a:p>
          <a:p>
            <a:r>
              <a:rPr lang="en-US" sz="2400" dirty="0" smtClean="0"/>
              <a:t>Reasonable accommodations place students on equal footing with their peers;</a:t>
            </a:r>
          </a:p>
          <a:p>
            <a:pPr lvl="1"/>
            <a:r>
              <a:rPr lang="en-US" sz="2200" dirty="0" smtClean="0"/>
              <a:t>To level the playing field;</a:t>
            </a:r>
          </a:p>
          <a:p>
            <a:r>
              <a:rPr lang="en-US" sz="2400" dirty="0"/>
              <a:t>Maximize opportunities for </a:t>
            </a:r>
            <a:r>
              <a:rPr lang="en-US" sz="2400" dirty="0" smtClean="0"/>
              <a:t>access by minimizing barriers;</a:t>
            </a:r>
            <a:endParaRPr lang="en-US" sz="2200" dirty="0" smtClean="0"/>
          </a:p>
          <a:p>
            <a:r>
              <a:rPr lang="en-US" sz="2400" dirty="0"/>
              <a:t>Accommodations are not in place to give a student special treatment or unfair </a:t>
            </a:r>
            <a:r>
              <a:rPr lang="en-US" sz="2400" dirty="0" smtClean="0"/>
              <a:t>advantage. </a:t>
            </a:r>
            <a:endParaRPr lang="en-US" sz="2400" dirty="0"/>
          </a:p>
          <a:p>
            <a:endParaRPr lang="en-US" sz="2000" dirty="0" smtClean="0"/>
          </a:p>
          <a:p>
            <a:pPr marL="64008" indent="0">
              <a:buNone/>
            </a:pPr>
            <a:r>
              <a:rPr lang="en-US" sz="2000" dirty="0" smtClean="0"/>
              <a:t> </a:t>
            </a:r>
            <a:endParaRPr lang="en-US" sz="14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715000"/>
            <a:ext cx="1600200" cy="10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Custom 4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981C1C"/>
      </a:accent1>
      <a:accent2>
        <a:srgbClr val="D31919"/>
      </a:accent2>
      <a:accent3>
        <a:srgbClr val="D53131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1084</Words>
  <Application>Microsoft Office PowerPoint</Application>
  <PresentationFormat>On-screen Show (4:3)</PresentationFormat>
  <Paragraphs>132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Lucida Sans Unicode</vt:lpstr>
      <vt:lpstr>Trebuchet MS</vt:lpstr>
      <vt:lpstr>Verdana</vt:lpstr>
      <vt:lpstr>Wingdings 2</vt:lpstr>
      <vt:lpstr>Wingdings 3</vt:lpstr>
      <vt:lpstr>Facet</vt:lpstr>
      <vt:lpstr>1_Concourse</vt:lpstr>
      <vt:lpstr> </vt:lpstr>
      <vt:lpstr>Presentation Objectives</vt:lpstr>
      <vt:lpstr>RE-IMAGINING</vt:lpstr>
      <vt:lpstr>RE-BRANDING</vt:lpstr>
      <vt:lpstr>Legal Foundation</vt:lpstr>
      <vt:lpstr>What’s in a Diagnosis</vt:lpstr>
      <vt:lpstr>PowerPoint Presentation</vt:lpstr>
      <vt:lpstr>Syllabus Statement</vt:lpstr>
      <vt:lpstr>The Role of Accommodations</vt:lpstr>
      <vt:lpstr>Timeline for Accommodations</vt:lpstr>
      <vt:lpstr>Campus Collaboration and             Outreach           </vt:lpstr>
      <vt:lpstr>Questions?</vt:lpstr>
    </vt:vector>
  </TitlesOfParts>
  <Company>San Diego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Affairs Division SMART Goal #3:</dc:title>
  <dc:creator>Pamela J Starr</dc:creator>
  <cp:lastModifiedBy>Pamela J Starr</cp:lastModifiedBy>
  <cp:revision>33</cp:revision>
  <cp:lastPrinted>2017-11-15T00:21:56Z</cp:lastPrinted>
  <dcterms:created xsi:type="dcterms:W3CDTF">2017-10-05T15:20:46Z</dcterms:created>
  <dcterms:modified xsi:type="dcterms:W3CDTF">2018-04-25T00:09:46Z</dcterms:modified>
</cp:coreProperties>
</file>